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309" r:id="rId2"/>
    <p:sldId id="344" r:id="rId3"/>
    <p:sldId id="367" r:id="rId4"/>
    <p:sldId id="301" r:id="rId5"/>
    <p:sldId id="358" r:id="rId6"/>
    <p:sldId id="359" r:id="rId7"/>
    <p:sldId id="368" r:id="rId8"/>
    <p:sldId id="360" r:id="rId9"/>
    <p:sldId id="361" r:id="rId10"/>
    <p:sldId id="362" r:id="rId11"/>
    <p:sldId id="363" r:id="rId12"/>
    <p:sldId id="364" r:id="rId13"/>
    <p:sldId id="369" r:id="rId14"/>
    <p:sldId id="370" r:id="rId15"/>
    <p:sldId id="365" r:id="rId16"/>
    <p:sldId id="35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61" autoAdjust="0"/>
    <p:restoredTop sz="94660"/>
  </p:normalViewPr>
  <p:slideViewPr>
    <p:cSldViewPr>
      <p:cViewPr varScale="1">
        <p:scale>
          <a:sx n="76" d="100"/>
          <a:sy n="76" d="100"/>
        </p:scale>
        <p:origin x="131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640781-E0ED-4E25-804A-1CE9A2EFBA93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9B21C-768D-43BD-B29C-A9C49DB6B4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36265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F2957E-63F5-45A2-89FE-E1EAA31B5374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979E4-9B3F-4658-9D01-1E0B9EFF3E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711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062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id-ID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42584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57158" y="2428868"/>
            <a:ext cx="8458200" cy="1222375"/>
          </a:xfrm>
          <a:solidFill>
            <a:srgbClr val="002060"/>
          </a:solidFill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  <a:solidFill>
            <a:srgbClr val="271137"/>
          </a:solidFill>
        </p:spPr>
        <p:txBody>
          <a:bodyPr anchor="b"/>
          <a:lstStyle>
            <a:lvl1pPr marL="0" indent="0" algn="l">
              <a:buNone/>
              <a:defRPr sz="2400" b="1">
                <a:solidFill>
                  <a:srgbClr val="D8E806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C001F2BE-553C-44FF-8BDE-7DF8BD222904}" type="datetime1">
              <a:rPr lang="en-US" smtClean="0"/>
              <a:pPr/>
              <a:t>7/18/2019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Sentra KI - Universitas Muhammadiyah Malang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0634AF4-47F2-4B28-8A2F-AF58F1459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F23D7714-AE96-4FF7-B4A9-AC4001B33933}" type="datetime1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Sentra KI - Universitas Muhammadiyah Malang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4AF4-47F2-4B28-8A2F-AF58F1459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5021D679-CC9D-4D0F-ADFC-8A6E9384F507}" type="datetime1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Sentra KI - Universitas Muhammadiyah Malang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4AF4-47F2-4B28-8A2F-AF58F1459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solidFill>
            <a:srgbClr val="271137"/>
          </a:solidFill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85720" y="1571612"/>
            <a:ext cx="8686800" cy="4525963"/>
          </a:xfrm>
          <a:solidFill>
            <a:schemeClr val="bg1"/>
          </a:solidFill>
        </p:spPr>
        <p:txBody>
          <a:bodyPr/>
          <a:lstStyle>
            <a:lvl1pPr>
              <a:buFont typeface="Wingdings" pitchFamily="2" charset="2"/>
              <a:buChar char="q"/>
              <a:defRPr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v"/>
              <a:defRPr baseline="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baseline="0">
                <a:solidFill>
                  <a:srgbClr val="002060"/>
                </a:solidFill>
              </a:defRPr>
            </a:lvl3pPr>
            <a:lvl4pPr>
              <a:defRPr baseline="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baseline="0">
                <a:solidFill>
                  <a:srgbClr val="002060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45EFA9E1-0B51-42DB-B79B-9609193688C3}" type="datetime1">
              <a:rPr lang="en-US" smtClean="0"/>
              <a:pPr/>
              <a:t>7/18/2019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Sentra KI - Universitas Muhammadiyah Malang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0634AF4-47F2-4B28-8A2F-AF58F1459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  <a:gradFill>
            <a:gsLst>
              <a:gs pos="9000">
                <a:schemeClr val="bg1"/>
              </a:gs>
              <a:gs pos="0">
                <a:schemeClr val="tx2"/>
              </a:gs>
              <a:gs pos="91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b"/>
          <a:lstStyle>
            <a:lvl1pPr marL="0" indent="0" algn="r">
              <a:buNone/>
              <a:defRPr sz="2000">
                <a:solidFill>
                  <a:srgbClr val="FF0000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rgbClr val="002060"/>
                </a:solidFill>
              </a:defRPr>
            </a:lvl1pPr>
          </a:lstStyle>
          <a:p>
            <a:fld id="{456AB64E-27DA-46DA-ABBA-CD116E5A0411}" type="datetime1">
              <a:rPr lang="en-US" smtClean="0"/>
              <a:pPr/>
              <a:t>7/18/2019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Sentra KI - Universitas Muhammadiyah Malang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4AF4-47F2-4B28-8A2F-AF58F14598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  <a:solidFill>
            <a:srgbClr val="271137"/>
          </a:solidFill>
        </p:spPr>
        <p:txBody>
          <a:bodyPr rtlCol="0" anchor="t"/>
          <a:lstStyle>
            <a:lvl1pPr algn="r">
              <a:defRPr>
                <a:solidFill>
                  <a:srgbClr val="FFFF00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  <a:solidFill>
            <a:schemeClr val="bg1"/>
          </a:solidFill>
        </p:spPr>
        <p:txBody>
          <a:bodyPr/>
          <a:lstStyle>
            <a:lvl1pPr>
              <a:buFont typeface="Wingdings" pitchFamily="2" charset="2"/>
              <a:buChar char="q"/>
              <a:defRPr sz="2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v"/>
              <a:defRPr sz="24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20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  <a:solidFill>
            <a:schemeClr val="bg1"/>
          </a:solidFill>
        </p:spPr>
        <p:txBody>
          <a:bodyPr/>
          <a:lstStyle>
            <a:lvl1pPr eaLnBrk="1" latinLnBrk="0" hangingPunct="1">
              <a:buFont typeface="Wingdings" pitchFamily="2" charset="2"/>
              <a:buChar char="q"/>
              <a:defRPr sz="2800">
                <a:solidFill>
                  <a:schemeClr val="tx1"/>
                </a:solidFill>
              </a:defRPr>
            </a:lvl1pPr>
            <a:lvl2pPr eaLnBrk="1" latinLnBrk="0" hangingPunct="1">
              <a:buFont typeface="Wingdings" pitchFamily="2" charset="2"/>
              <a:buChar char="v"/>
              <a:defRPr sz="2400">
                <a:solidFill>
                  <a:schemeClr val="tx1"/>
                </a:solidFill>
              </a:defRPr>
            </a:lvl2pPr>
            <a:lvl3pPr eaLnBrk="1" latinLnBrk="0" hangingPunct="1">
              <a:buFont typeface="Wingdings" pitchFamily="2" charset="2"/>
              <a:buChar char="Ø"/>
              <a:defRPr sz="2000">
                <a:solidFill>
                  <a:schemeClr val="tx1"/>
                </a:solidFill>
              </a:defRPr>
            </a:lvl3pPr>
            <a:lvl4pPr eaLnBrk="1" latinLnBrk="0" hangingPunct="1">
              <a:buFont typeface="Courier New" pitchFamily="49" charset="0"/>
              <a:buChar char="o"/>
              <a:defRPr sz="1800">
                <a:solidFill>
                  <a:schemeClr val="tx1"/>
                </a:solidFill>
              </a:defRPr>
            </a:lvl4pPr>
            <a:lvl5pPr eaLnBrk="1" latinLnBrk="0" hangingPunct="1"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528F0A68-8FD5-4875-A2BF-CCAEBDDE8476}" type="datetime1">
              <a:rPr lang="en-US" smtClean="0"/>
              <a:pPr/>
              <a:t>7/18/2019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Sentra KI - Universitas Muhammadiyah Malang</a:t>
            </a:r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4AF4-47F2-4B28-8A2F-AF58F1459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214282" y="5214950"/>
            <a:ext cx="8610600" cy="882650"/>
          </a:xfrm>
          <a:solidFill>
            <a:schemeClr val="accent1">
              <a:lumMod val="50000"/>
            </a:schemeClr>
          </a:solidFill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rgbClr val="FFFF00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rgbClr val="FFC000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  <a:solidFill>
            <a:schemeClr val="tx1">
              <a:lumMod val="25000"/>
              <a:lumOff val="75000"/>
            </a:schemeClr>
          </a:solidFill>
        </p:spPr>
        <p:txBody>
          <a:bodyPr/>
          <a:lstStyle>
            <a:lvl1pPr>
              <a:defRPr sz="2400">
                <a:solidFill>
                  <a:srgbClr val="000000"/>
                </a:solidFill>
              </a:defRPr>
            </a:lvl1pPr>
            <a:lvl2pPr>
              <a:defRPr sz="2000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  <a:lvl4pPr>
              <a:defRPr sz="1600">
                <a:solidFill>
                  <a:srgbClr val="000000"/>
                </a:solidFill>
              </a:defRPr>
            </a:lvl4pPr>
            <a:lvl5pPr>
              <a:defRPr sz="1600">
                <a:solidFill>
                  <a:srgbClr val="000000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  <a:solidFill>
            <a:srgbClr val="001B50"/>
          </a:solidFill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174429CA-87A7-46CA-9887-73F1EC180C63}" type="datetime1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Sentra KI - Universitas Muhammadiyah Malang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0634AF4-47F2-4B28-8A2F-AF58F14598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  <a:solidFill>
            <a:schemeClr val="tx2"/>
          </a:solidFill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D0C874B0-8EE4-4427-AFD4-114D39977A4B}" type="datetime1">
              <a:rPr lang="en-US" smtClean="0"/>
              <a:pPr/>
              <a:t>7/18/2019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Sentra KI - Universitas Muhammadiyah Malang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4AF4-47F2-4B28-8A2F-AF58F1459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06DF72CE-F243-4369-AEF6-F417FC258CF0}" type="datetime1">
              <a:rPr lang="en-US" smtClean="0"/>
              <a:pPr/>
              <a:t>7/18/2019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Sentra KI - Universitas Muhammadiyah Malang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4AF4-47F2-4B28-8A2F-AF58F1459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14192B47-3DBA-4559-B126-D9EE5BED3E44}" type="datetime1">
              <a:rPr lang="en-US" smtClean="0"/>
              <a:pPr/>
              <a:t>7/18/2019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Sentra KI - Universitas Muhammadiyah Malang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4AF4-47F2-4B28-8A2F-AF58F1459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6CA84-F3EB-4DC5-B09F-8ADD9C3D4A46}" type="datetime1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Sentra KI - Universitas Muhammadiyah Malang</a:t>
            </a: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4AF4-47F2-4B28-8A2F-AF58F14598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3" name="Picture 5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643703" y="6143644"/>
            <a:ext cx="2500298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 baseline="0">
                <a:solidFill>
                  <a:srgbClr val="FFFF00"/>
                </a:solidFill>
              </a:defRPr>
            </a:lvl1pPr>
          </a:lstStyle>
          <a:p>
            <a:fld id="{5C8D1E78-032B-4FF8-9BDE-09FA31E2BD43}" type="datetime1">
              <a:rPr lang="en-US" smtClean="0"/>
              <a:pPr/>
              <a:t>7/18/2019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 baseline="0">
                <a:solidFill>
                  <a:srgbClr val="FFFF00"/>
                </a:solidFill>
              </a:defRPr>
            </a:lvl1pPr>
          </a:lstStyle>
          <a:p>
            <a:r>
              <a:rPr lang="en-US" smtClean="0"/>
              <a:t>Sentra KI - Universitas Muhammadiyah Malang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rgbClr val="FFF7F7"/>
                </a:solidFill>
              </a:defRPr>
            </a:lvl1pPr>
          </a:lstStyle>
          <a:p>
            <a:fld id="{D0634AF4-47F2-4B28-8A2F-AF58F14598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pic>
        <p:nvPicPr>
          <p:cNvPr id="89090" name="Picture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14348" y="6143644"/>
            <a:ext cx="593896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9091" name="Picture 3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6154814"/>
            <a:ext cx="714348" cy="703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9092" name="Picture 4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6786579" y="6143644"/>
            <a:ext cx="2357422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bg1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" pitchFamily="2" charset="2"/>
        <a:buChar char="q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" pitchFamily="2" charset="2"/>
        <a:buChar char="v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" pitchFamily="2" charset="2"/>
        <a:buChar char="Ø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Courier New" pitchFamily="49" charset="0"/>
        <a:buChar char="o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301208"/>
            <a:ext cx="9144000" cy="9144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3200" b="1" dirty="0" err="1" smtClean="0"/>
              <a:t>Ir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Achmad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Fauzan</a:t>
            </a:r>
            <a:r>
              <a:rPr lang="en-US" sz="3200" b="1" dirty="0" smtClean="0"/>
              <a:t> HS MT</a:t>
            </a:r>
          </a:p>
          <a:p>
            <a:pPr algn="ctr"/>
            <a:r>
              <a:rPr lang="en-US" sz="3200" dirty="0" smtClean="0"/>
              <a:t>fauzanmt@umm.ac.id</a:t>
            </a:r>
            <a:endParaRPr lang="en-US" sz="3200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4AF4-47F2-4B28-8A2F-AF58F1459859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5" name="Picture Placeholder 14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62" b="13662"/>
          <a:stretch>
            <a:fillRect/>
          </a:stretch>
        </p:blipFill>
        <p:spPr>
          <a:xfrm>
            <a:off x="0" y="1"/>
            <a:ext cx="9144000" cy="3538538"/>
          </a:xfrm>
        </p:spPr>
      </p:pic>
      <p:pic>
        <p:nvPicPr>
          <p:cNvPr id="7" name="Picture 4" descr="Image result for PATENt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12052" cy="413040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933057"/>
            <a:ext cx="9144000" cy="144016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5. DRAFTING  PATEN</a:t>
            </a:r>
            <a:br>
              <a:rPr lang="en-US" sz="4000" b="1" dirty="0" smtClean="0"/>
            </a:br>
            <a:r>
              <a:rPr lang="en-US" sz="2800" b="1" dirty="0" err="1" smtClean="0"/>
              <a:t>berbagi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dengan</a:t>
            </a:r>
            <a:r>
              <a:rPr lang="en-US" sz="2800" b="1" dirty="0" smtClean="0"/>
              <a:t> </a:t>
            </a:r>
            <a:r>
              <a:rPr lang="en-US" sz="2800" b="1" smtClean="0"/>
              <a:t>SAHABAT </a:t>
            </a:r>
            <a:r>
              <a:rPr lang="en-US" sz="2800" b="1" smtClean="0"/>
              <a:t>UNESA</a:t>
            </a:r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71148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81418"/>
          </a:xfrm>
        </p:spPr>
        <p:txBody>
          <a:bodyPr>
            <a:noAutofit/>
          </a:bodyPr>
          <a:lstStyle/>
          <a:p>
            <a:r>
              <a:rPr lang="en-US" sz="4400" b="1" dirty="0"/>
              <a:t>V. </a:t>
            </a:r>
            <a:r>
              <a:rPr lang="en-US" sz="4400" b="1" dirty="0" err="1" smtClean="0"/>
              <a:t>Uraian</a:t>
            </a:r>
            <a:r>
              <a:rPr lang="en-US" sz="4400" b="1" dirty="0" smtClean="0"/>
              <a:t> </a:t>
            </a:r>
            <a:r>
              <a:rPr lang="en-US" sz="4400" b="1" dirty="0" err="1"/>
              <a:t>Singkat</a:t>
            </a:r>
            <a:r>
              <a:rPr lang="en-US" sz="4400" b="1" dirty="0"/>
              <a:t> </a:t>
            </a:r>
            <a:r>
              <a:rPr lang="en-US" sz="4400" b="1" dirty="0" err="1" smtClean="0"/>
              <a:t>Gambar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09083"/>
            <a:ext cx="9144000" cy="4656221"/>
          </a:xfrm>
        </p:spPr>
        <p:txBody>
          <a:bodyPr>
            <a:noAutofit/>
          </a:bodyPr>
          <a:lstStyle/>
          <a:p>
            <a:pPr marL="223838" indent="-223838">
              <a:buFont typeface="Wingdings" panose="05000000000000000000" pitchFamily="2" charset="2"/>
              <a:buChar char="§"/>
            </a:pPr>
            <a:r>
              <a:rPr lang="en-US" altLang="en-US" sz="3400" dirty="0" smtClean="0"/>
              <a:t>gambar2 </a:t>
            </a:r>
            <a:r>
              <a:rPr lang="en-US" altLang="en-US" sz="3400" dirty="0" err="1"/>
              <a:t>invensi</a:t>
            </a:r>
            <a:r>
              <a:rPr lang="en-US" altLang="en-US" sz="3400" dirty="0"/>
              <a:t> </a:t>
            </a:r>
            <a:r>
              <a:rPr lang="en-US" altLang="en-US" sz="3400" dirty="0" err="1"/>
              <a:t>dan</a:t>
            </a:r>
            <a:r>
              <a:rPr lang="en-US" altLang="en-US" sz="3400" dirty="0"/>
              <a:t>/</a:t>
            </a:r>
            <a:r>
              <a:rPr lang="en-US" altLang="en-US" sz="3400" dirty="0" err="1"/>
              <a:t>atau</a:t>
            </a:r>
            <a:r>
              <a:rPr lang="en-US" altLang="en-US" sz="3400" dirty="0"/>
              <a:t> prior art (</a:t>
            </a:r>
            <a:r>
              <a:rPr lang="en-US" altLang="en-US" sz="3400" dirty="0" err="1"/>
              <a:t>Gambar</a:t>
            </a:r>
            <a:r>
              <a:rPr lang="en-US" altLang="en-US" sz="3400" dirty="0"/>
              <a:t> 1-n): </a:t>
            </a:r>
            <a:r>
              <a:rPr lang="en-US" altLang="en-US" sz="3400" dirty="0" err="1"/>
              <a:t>prespektif</a:t>
            </a:r>
            <a:r>
              <a:rPr lang="en-US" altLang="en-US" sz="3400" dirty="0"/>
              <a:t>, </a:t>
            </a:r>
            <a:r>
              <a:rPr lang="en-US" altLang="en-US" sz="3400" dirty="0" err="1"/>
              <a:t>tampak</a:t>
            </a:r>
            <a:r>
              <a:rPr lang="en-US" altLang="en-US" sz="3400" dirty="0"/>
              <a:t> </a:t>
            </a:r>
            <a:r>
              <a:rPr lang="en-US" altLang="en-US" sz="3400" dirty="0" err="1"/>
              <a:t>atas</a:t>
            </a:r>
            <a:r>
              <a:rPr lang="en-US" altLang="en-US" sz="3400" dirty="0"/>
              <a:t>, </a:t>
            </a:r>
            <a:r>
              <a:rPr lang="en-US" altLang="en-US" sz="3400" dirty="0" err="1"/>
              <a:t>depan</a:t>
            </a:r>
            <a:r>
              <a:rPr lang="en-US" altLang="en-US" sz="3400" dirty="0"/>
              <a:t>, </a:t>
            </a:r>
            <a:r>
              <a:rPr lang="en-US" altLang="en-US" sz="3400" dirty="0" err="1"/>
              <a:t>samping</a:t>
            </a:r>
            <a:r>
              <a:rPr lang="en-US" altLang="en-US" sz="3400" dirty="0"/>
              <a:t>, </a:t>
            </a:r>
            <a:r>
              <a:rPr lang="en-US" altLang="en-US" sz="3400" dirty="0" err="1"/>
              <a:t>potongan</a:t>
            </a:r>
            <a:r>
              <a:rPr lang="en-US" altLang="en-US" sz="3400" dirty="0"/>
              <a:t>, </a:t>
            </a:r>
            <a:r>
              <a:rPr lang="en-US" altLang="en-US" sz="3400" dirty="0" err="1"/>
              <a:t>grafik</a:t>
            </a:r>
            <a:r>
              <a:rPr lang="en-US" altLang="en-US" sz="3400" dirty="0"/>
              <a:t>, flowchart.                                                </a:t>
            </a:r>
          </a:p>
          <a:p>
            <a:pPr marL="223838" indent="-223838">
              <a:buFont typeface="Wingdings" panose="05000000000000000000" pitchFamily="2" charset="2"/>
              <a:buChar char="§"/>
            </a:pPr>
            <a:r>
              <a:rPr lang="en-US" altLang="en-US" sz="3400" dirty="0" err="1"/>
              <a:t>Dijelaskan</a:t>
            </a:r>
            <a:r>
              <a:rPr lang="en-US" altLang="en-US" sz="3400" dirty="0"/>
              <a:t> </a:t>
            </a:r>
            <a:r>
              <a:rPr lang="en-US" altLang="en-US" sz="3400" dirty="0" err="1"/>
              <a:t>singkat</a:t>
            </a:r>
            <a:r>
              <a:rPr lang="en-US" altLang="en-US" sz="3400" dirty="0"/>
              <a:t> </a:t>
            </a:r>
            <a:r>
              <a:rPr lang="en-US" altLang="en-US" sz="3400" dirty="0" err="1"/>
              <a:t>dan</a:t>
            </a:r>
            <a:r>
              <a:rPr lang="en-US" altLang="en-US" sz="3400" dirty="0"/>
              <a:t> </a:t>
            </a:r>
            <a:r>
              <a:rPr lang="en-US" altLang="en-US" sz="3400" dirty="0" err="1"/>
              <a:t>berurutan</a:t>
            </a:r>
            <a:r>
              <a:rPr lang="en-US" altLang="en-US" sz="3400" dirty="0"/>
              <a:t> :                    </a:t>
            </a:r>
          </a:p>
          <a:p>
            <a:pPr marL="223838" indent="-223838">
              <a:buFont typeface="Wingdings" panose="05000000000000000000" pitchFamily="2" charset="2"/>
              <a:buChar char="§"/>
            </a:pPr>
            <a:r>
              <a:rPr lang="en-US" altLang="en-US" sz="3400" dirty="0" err="1"/>
              <a:t>Gambar</a:t>
            </a:r>
            <a:r>
              <a:rPr lang="en-US" altLang="en-US" sz="3400" dirty="0"/>
              <a:t> 1 </a:t>
            </a:r>
            <a:r>
              <a:rPr lang="en-US" altLang="en-US" sz="3400" dirty="0" err="1"/>
              <a:t>adalah</a:t>
            </a:r>
            <a:r>
              <a:rPr lang="en-US" altLang="en-US" sz="3400" dirty="0"/>
              <a:t> </a:t>
            </a:r>
            <a:r>
              <a:rPr lang="en-US" altLang="en-US" sz="3400" dirty="0" err="1"/>
              <a:t>gambar</a:t>
            </a:r>
            <a:r>
              <a:rPr lang="en-US" altLang="en-US" sz="3400" dirty="0"/>
              <a:t> </a:t>
            </a:r>
            <a:r>
              <a:rPr lang="en-US" altLang="en-US" sz="3400" dirty="0" err="1"/>
              <a:t>perspektif</a:t>
            </a:r>
            <a:r>
              <a:rPr lang="en-US" altLang="en-US" sz="3400" dirty="0"/>
              <a:t> </a:t>
            </a:r>
            <a:r>
              <a:rPr lang="en-US" altLang="en-US" sz="3400" dirty="0" err="1"/>
              <a:t>dari</a:t>
            </a:r>
            <a:r>
              <a:rPr lang="en-US" altLang="en-US" sz="3400" dirty="0"/>
              <a:t> </a:t>
            </a:r>
            <a:r>
              <a:rPr lang="en-US" altLang="en-US" sz="3400" dirty="0" err="1"/>
              <a:t>invensi</a:t>
            </a:r>
            <a:r>
              <a:rPr lang="en-US" altLang="en-US" sz="3400" dirty="0"/>
              <a:t> </a:t>
            </a:r>
            <a:r>
              <a:rPr lang="en-US" altLang="en-US" sz="3400" dirty="0" err="1"/>
              <a:t>terdahulu</a:t>
            </a:r>
            <a:endParaRPr lang="en-US" altLang="en-US" sz="3400" dirty="0"/>
          </a:p>
          <a:p>
            <a:pPr marL="223838" indent="-223838">
              <a:buFont typeface="Wingdings" panose="05000000000000000000" pitchFamily="2" charset="2"/>
              <a:buChar char="§"/>
            </a:pPr>
            <a:r>
              <a:rPr lang="en-US" altLang="en-US" sz="3400" dirty="0" err="1"/>
              <a:t>Gambar</a:t>
            </a:r>
            <a:r>
              <a:rPr lang="en-US" altLang="en-US" sz="3400" dirty="0"/>
              <a:t> 2 </a:t>
            </a:r>
            <a:r>
              <a:rPr lang="en-US" altLang="en-US" sz="3400" dirty="0" err="1"/>
              <a:t>adalah</a:t>
            </a:r>
            <a:r>
              <a:rPr lang="en-US" altLang="en-US" sz="3400" dirty="0"/>
              <a:t> </a:t>
            </a:r>
            <a:r>
              <a:rPr lang="en-US" altLang="en-US" sz="3400" dirty="0" err="1"/>
              <a:t>gambar</a:t>
            </a:r>
            <a:r>
              <a:rPr lang="en-US" altLang="en-US" sz="3400" dirty="0"/>
              <a:t> </a:t>
            </a:r>
            <a:r>
              <a:rPr lang="en-US" altLang="en-US" sz="3400" dirty="0" err="1"/>
              <a:t>perspektif</a:t>
            </a:r>
            <a:r>
              <a:rPr lang="en-US" altLang="en-US" sz="3400" dirty="0"/>
              <a:t> …. </a:t>
            </a:r>
            <a:r>
              <a:rPr lang="en-US" altLang="en-US" sz="3400" dirty="0" err="1"/>
              <a:t>yg</a:t>
            </a:r>
            <a:r>
              <a:rPr lang="en-US" altLang="en-US" sz="3400" dirty="0"/>
              <a:t> </a:t>
            </a:r>
            <a:r>
              <a:rPr lang="en-US" altLang="en-US" sz="3400" dirty="0" err="1"/>
              <a:t>sesuai</a:t>
            </a:r>
            <a:r>
              <a:rPr lang="en-US" altLang="en-US" sz="3400" dirty="0"/>
              <a:t> </a:t>
            </a:r>
            <a:r>
              <a:rPr lang="en-US" altLang="en-US" sz="3400" dirty="0" err="1"/>
              <a:t>dengan</a:t>
            </a:r>
            <a:r>
              <a:rPr lang="en-US" altLang="en-US" sz="3400" dirty="0"/>
              <a:t> </a:t>
            </a:r>
            <a:r>
              <a:rPr lang="en-US" altLang="en-US" sz="3400" dirty="0" err="1"/>
              <a:t>invensi</a:t>
            </a:r>
            <a:r>
              <a:rPr lang="en-US" altLang="en-US" sz="3400" dirty="0"/>
              <a:t> </a:t>
            </a:r>
            <a:r>
              <a:rPr lang="en-US" altLang="en-US" sz="3400" dirty="0" err="1" smtClean="0"/>
              <a:t>ini</a:t>
            </a:r>
            <a:endParaRPr lang="en-US" sz="3400" dirty="0"/>
          </a:p>
        </p:txBody>
      </p:sp>
      <p:sp>
        <p:nvSpPr>
          <p:cNvPr id="5" name="Rectangle 4"/>
          <p:cNvSpPr/>
          <p:nvPr/>
        </p:nvSpPr>
        <p:spPr>
          <a:xfrm>
            <a:off x="6084168" y="950576"/>
            <a:ext cx="31810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3838" indent="-223838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bg1"/>
                </a:solidFill>
              </a:rPr>
              <a:t>(</a:t>
            </a:r>
            <a:r>
              <a:rPr lang="en-US" sz="3200" b="1" dirty="0" err="1">
                <a:solidFill>
                  <a:schemeClr val="bg1"/>
                </a:solidFill>
              </a:rPr>
              <a:t>bila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ada</a:t>
            </a:r>
            <a:r>
              <a:rPr lang="en-US" sz="3200" b="1" dirty="0">
                <a:solidFill>
                  <a:schemeClr val="bg1"/>
                </a:solidFill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52348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4400" b="1" dirty="0"/>
              <a:t>VI.   </a:t>
            </a:r>
            <a:r>
              <a:rPr lang="en-US" sz="4400" b="1" dirty="0" err="1"/>
              <a:t>Uraian</a:t>
            </a:r>
            <a:r>
              <a:rPr lang="en-US" sz="4400" b="1" dirty="0"/>
              <a:t> </a:t>
            </a:r>
            <a:r>
              <a:rPr lang="en-US" sz="4400" b="1" dirty="0" err="1"/>
              <a:t>Lengkap</a:t>
            </a:r>
            <a:r>
              <a:rPr lang="en-US" sz="4400" b="1" dirty="0"/>
              <a:t> </a:t>
            </a:r>
            <a:r>
              <a:rPr lang="en-US" sz="4400" b="1" dirty="0" err="1"/>
              <a:t>Invensi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9036496" cy="4828815"/>
          </a:xfrm>
        </p:spPr>
        <p:txBody>
          <a:bodyPr>
            <a:noAutofit/>
          </a:bodyPr>
          <a:lstStyle/>
          <a:p>
            <a:pPr marL="336550" indent="-3365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en-US" sz="4000" dirty="0" smtClean="0"/>
              <a:t>(</a:t>
            </a:r>
            <a:r>
              <a:rPr lang="en-US" altLang="en-US" sz="4000" dirty="0"/>
              <a:t>sufficient disclosure), </a:t>
            </a:r>
            <a:r>
              <a:rPr lang="en-US" altLang="en-US" sz="4000" dirty="0" err="1"/>
              <a:t>sehingga</a:t>
            </a:r>
            <a:r>
              <a:rPr lang="en-US" altLang="en-US" sz="4000" dirty="0"/>
              <a:t> </a:t>
            </a:r>
            <a:r>
              <a:rPr lang="en-US" altLang="en-US" sz="4000" dirty="0" err="1"/>
              <a:t>ahli</a:t>
            </a:r>
            <a:r>
              <a:rPr lang="en-US" altLang="en-US" sz="4000" dirty="0"/>
              <a:t> di </a:t>
            </a:r>
            <a:r>
              <a:rPr lang="en-US" altLang="en-US" sz="4000" dirty="0" err="1"/>
              <a:t>bidangnya</a:t>
            </a:r>
            <a:r>
              <a:rPr lang="en-US" altLang="en-US" sz="4000" dirty="0"/>
              <a:t> </a:t>
            </a:r>
            <a:r>
              <a:rPr lang="en-US" altLang="en-US" sz="4000" dirty="0" err="1"/>
              <a:t>dpt</a:t>
            </a:r>
            <a:r>
              <a:rPr lang="en-US" altLang="en-US" sz="4000" dirty="0"/>
              <a:t> </a:t>
            </a:r>
            <a:r>
              <a:rPr lang="en-US" altLang="en-US" sz="4000" dirty="0" err="1"/>
              <a:t>memahami</a:t>
            </a:r>
            <a:r>
              <a:rPr lang="en-US" altLang="en-US" sz="4000" dirty="0"/>
              <a:t> </a:t>
            </a:r>
            <a:r>
              <a:rPr lang="en-US" altLang="en-US" sz="4000" dirty="0" err="1"/>
              <a:t>dan</a:t>
            </a:r>
            <a:r>
              <a:rPr lang="en-US" altLang="en-US" sz="4000" dirty="0"/>
              <a:t> </a:t>
            </a:r>
            <a:r>
              <a:rPr lang="en-US" altLang="en-US" sz="4000" dirty="0" err="1"/>
              <a:t>melaksanakannya</a:t>
            </a:r>
            <a:r>
              <a:rPr lang="en-US" altLang="en-US" sz="4000" dirty="0"/>
              <a:t>. </a:t>
            </a:r>
            <a:r>
              <a:rPr lang="en-US" altLang="en-US" sz="4000" dirty="0" err="1" smtClean="0"/>
              <a:t>Mencakup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Klaim</a:t>
            </a:r>
            <a:endParaRPr lang="en-US" altLang="en-US" sz="4000" dirty="0"/>
          </a:p>
          <a:p>
            <a:pPr marL="336550" indent="-3365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en-US" sz="4000" dirty="0" smtClean="0"/>
              <a:t>Prior </a:t>
            </a:r>
            <a:r>
              <a:rPr lang="en-US" altLang="en-US" sz="4000" dirty="0"/>
              <a:t>art </a:t>
            </a:r>
            <a:r>
              <a:rPr lang="en-US" altLang="en-US" sz="4000" dirty="0" err="1"/>
              <a:t>sebagai</a:t>
            </a:r>
            <a:r>
              <a:rPr lang="en-US" altLang="en-US" sz="4000" dirty="0"/>
              <a:t> </a:t>
            </a:r>
            <a:r>
              <a:rPr lang="en-US" altLang="en-US" sz="4000" dirty="0" err="1" smtClean="0"/>
              <a:t>perbandingan</a:t>
            </a:r>
            <a:endParaRPr lang="en-US" altLang="en-US" sz="4000" dirty="0"/>
          </a:p>
          <a:p>
            <a:pPr marL="336550" indent="-3365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en-US" sz="4000" dirty="0" err="1" smtClean="0"/>
              <a:t>Fokus</a:t>
            </a:r>
            <a:r>
              <a:rPr lang="en-US" altLang="en-US" sz="4000" dirty="0" smtClean="0"/>
              <a:t> </a:t>
            </a:r>
            <a:r>
              <a:rPr lang="en-US" altLang="en-US" sz="4000" dirty="0" err="1"/>
              <a:t>pada</a:t>
            </a:r>
            <a:r>
              <a:rPr lang="en-US" altLang="en-US" sz="4000" dirty="0"/>
              <a:t> </a:t>
            </a:r>
            <a:r>
              <a:rPr lang="en-US" altLang="en-US" sz="4000" dirty="0" err="1"/>
              <a:t>hal</a:t>
            </a:r>
            <a:r>
              <a:rPr lang="en-US" altLang="en-US" sz="4000" dirty="0"/>
              <a:t> </a:t>
            </a:r>
            <a:r>
              <a:rPr lang="en-US" altLang="en-US" sz="4000" dirty="0" err="1"/>
              <a:t>baru</a:t>
            </a:r>
            <a:r>
              <a:rPr lang="en-US" altLang="en-US" sz="4000" dirty="0"/>
              <a:t> </a:t>
            </a:r>
            <a:r>
              <a:rPr lang="en-US" altLang="en-US" sz="4000" dirty="0" err="1"/>
              <a:t>yg</a:t>
            </a:r>
            <a:r>
              <a:rPr lang="en-US" altLang="en-US" sz="4000" dirty="0"/>
              <a:t> </a:t>
            </a:r>
            <a:r>
              <a:rPr lang="en-US" altLang="en-US" sz="4000" dirty="0" err="1"/>
              <a:t>ditemukan</a:t>
            </a:r>
            <a:r>
              <a:rPr lang="en-US" altLang="en-US" sz="4000" dirty="0"/>
              <a:t>. </a:t>
            </a:r>
          </a:p>
          <a:p>
            <a:pPr marL="336550" indent="-3365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en-US" sz="4000" dirty="0" err="1" smtClean="0"/>
              <a:t>Boleh</a:t>
            </a:r>
            <a:r>
              <a:rPr lang="en-US" altLang="en-US" sz="4000" dirty="0" smtClean="0"/>
              <a:t>  </a:t>
            </a:r>
            <a:r>
              <a:rPr lang="en-US" altLang="en-US" sz="4000" dirty="0" err="1" smtClean="0"/>
              <a:t>Tabel-tabel</a:t>
            </a:r>
            <a:r>
              <a:rPr lang="en-US" altLang="en-US" sz="4000" dirty="0" smtClean="0"/>
              <a:t> , </a:t>
            </a:r>
          </a:p>
          <a:p>
            <a:pPr marL="336550" indent="-3365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en-US" sz="4000" dirty="0" err="1" smtClean="0"/>
              <a:t>merujuk</a:t>
            </a:r>
            <a:r>
              <a:rPr lang="en-US" altLang="en-US" sz="4000" dirty="0" smtClean="0"/>
              <a:t>  </a:t>
            </a:r>
            <a:r>
              <a:rPr lang="en-US" altLang="en-US" sz="4000" dirty="0" err="1" smtClean="0"/>
              <a:t>Gambar</a:t>
            </a:r>
            <a:r>
              <a:rPr lang="en-US" altLang="en-US" sz="4000" dirty="0" smtClean="0"/>
              <a:t>, </a:t>
            </a:r>
            <a:r>
              <a:rPr lang="en-US" altLang="en-US" sz="4000" dirty="0" err="1" smtClean="0"/>
              <a:t>Grafik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kalu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ada</a:t>
            </a:r>
            <a:endParaRPr lang="en-US" altLang="en-US" sz="4000" dirty="0"/>
          </a:p>
          <a:p>
            <a:pPr>
              <a:spcBef>
                <a:spcPts val="600"/>
              </a:spcBef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15506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4400" b="1" dirty="0"/>
              <a:t>VII.  </a:t>
            </a:r>
            <a:r>
              <a:rPr lang="en-US" sz="4400" b="1" dirty="0" err="1"/>
              <a:t>Klaim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23838" indent="-223838">
              <a:buFont typeface="Wingdings" panose="05000000000000000000" pitchFamily="2" charset="2"/>
              <a:buChar char="§"/>
            </a:pPr>
            <a:r>
              <a:rPr lang="en-US" altLang="en-US" sz="3600" dirty="0" err="1" smtClean="0"/>
              <a:t>Bagian</a:t>
            </a:r>
            <a:r>
              <a:rPr lang="en-US" altLang="en-US" sz="3600" dirty="0" smtClean="0"/>
              <a:t> </a:t>
            </a:r>
            <a:r>
              <a:rPr lang="en-US" altLang="en-US" sz="3600" dirty="0"/>
              <a:t>paling </a:t>
            </a:r>
            <a:r>
              <a:rPr lang="en-US" altLang="en-US" sz="3600" dirty="0" err="1"/>
              <a:t>penting</a:t>
            </a:r>
            <a:r>
              <a:rPr lang="en-US" altLang="en-US" sz="3600" dirty="0"/>
              <a:t> </a:t>
            </a:r>
            <a:r>
              <a:rPr lang="en-US" altLang="en-US" sz="3600" dirty="0" err="1"/>
              <a:t>dlm</a:t>
            </a:r>
            <a:r>
              <a:rPr lang="en-US" altLang="en-US" sz="3600" dirty="0"/>
              <a:t> </a:t>
            </a:r>
            <a:r>
              <a:rPr lang="en-US" altLang="en-US" sz="3600" dirty="0" err="1"/>
              <a:t>spesifikasi</a:t>
            </a:r>
            <a:r>
              <a:rPr lang="en-US" altLang="en-US" sz="3600" dirty="0"/>
              <a:t> </a:t>
            </a:r>
          </a:p>
          <a:p>
            <a:pPr marL="223838" indent="-223838">
              <a:buFont typeface="Wingdings" panose="05000000000000000000" pitchFamily="2" charset="2"/>
              <a:buChar char="§"/>
            </a:pPr>
            <a:r>
              <a:rPr lang="en-US" altLang="en-US" sz="3600" dirty="0" err="1"/>
              <a:t>Menyatakan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jenis</a:t>
            </a:r>
            <a:r>
              <a:rPr lang="en-US" altLang="en-US" sz="3600" dirty="0"/>
              <a:t> </a:t>
            </a:r>
            <a:r>
              <a:rPr lang="en-US" altLang="en-US" sz="3600" dirty="0" err="1"/>
              <a:t>klaim</a:t>
            </a:r>
            <a:endParaRPr lang="en-US" altLang="en-US" sz="3600" dirty="0"/>
          </a:p>
          <a:p>
            <a:pPr marL="223838" indent="-223838">
              <a:buFont typeface="Wingdings" panose="05000000000000000000" pitchFamily="2" charset="2"/>
              <a:buChar char="§"/>
            </a:pPr>
            <a:r>
              <a:rPr lang="en-US" altLang="en-US" sz="3600" dirty="0"/>
              <a:t>Batas </a:t>
            </a:r>
            <a:r>
              <a:rPr lang="en-US" altLang="en-US" sz="3600" dirty="0" err="1"/>
              <a:t>hak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perlindungan</a:t>
            </a:r>
            <a:r>
              <a:rPr lang="en-US" altLang="en-US" sz="3600" dirty="0"/>
              <a:t> yang </a:t>
            </a:r>
            <a:r>
              <a:rPr lang="en-US" altLang="en-US" sz="3600" dirty="0" err="1"/>
              <a:t>diminta</a:t>
            </a:r>
            <a:r>
              <a:rPr lang="en-US" altLang="en-US" sz="3600" dirty="0"/>
              <a:t> </a:t>
            </a:r>
            <a:r>
              <a:rPr lang="en-US" altLang="en-US" sz="3600" dirty="0" err="1"/>
              <a:t>oleh</a:t>
            </a:r>
            <a:r>
              <a:rPr lang="en-US" altLang="en-US" sz="3600" dirty="0"/>
              <a:t> inventor/</a:t>
            </a:r>
            <a:r>
              <a:rPr lang="en-US" altLang="en-US" sz="3600" dirty="0" err="1"/>
              <a:t>pemohon</a:t>
            </a:r>
            <a:endParaRPr lang="en-US" altLang="en-US" sz="3600" dirty="0"/>
          </a:p>
          <a:p>
            <a:pPr marL="223838" indent="-223838">
              <a:buFont typeface="Wingdings" panose="05000000000000000000" pitchFamily="2" charset="2"/>
              <a:buChar char="§"/>
            </a:pPr>
            <a:r>
              <a:rPr lang="en-US" altLang="en-US" sz="3600" dirty="0" err="1"/>
              <a:t>Fitur</a:t>
            </a:r>
            <a:r>
              <a:rPr lang="en-US" altLang="en-US" sz="3600" dirty="0"/>
              <a:t> </a:t>
            </a:r>
            <a:r>
              <a:rPr lang="en-US" altLang="en-US" sz="3600" dirty="0" err="1"/>
              <a:t>yg</a:t>
            </a:r>
            <a:r>
              <a:rPr lang="en-US" altLang="en-US" sz="3600" dirty="0"/>
              <a:t> </a:t>
            </a:r>
            <a:r>
              <a:rPr lang="en-US" altLang="en-US" sz="3600" dirty="0" err="1"/>
              <a:t>khas</a:t>
            </a:r>
            <a:r>
              <a:rPr lang="en-US" altLang="en-US" sz="3600" dirty="0"/>
              <a:t> </a:t>
            </a:r>
            <a:r>
              <a:rPr lang="en-US" altLang="en-US" sz="3600" dirty="0" err="1"/>
              <a:t>dari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invensi</a:t>
            </a:r>
            <a:endParaRPr lang="en-US" altLang="en-US" sz="3600" dirty="0"/>
          </a:p>
          <a:p>
            <a:pPr>
              <a:spcBef>
                <a:spcPts val="600"/>
              </a:spcBef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Sentra KI - Universitas Muhammadiyah Malang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67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8448"/>
          </a:xfrm>
        </p:spPr>
        <p:txBody>
          <a:bodyPr>
            <a:noAutofit/>
          </a:bodyPr>
          <a:lstStyle/>
          <a:p>
            <a:pPr lvl="0"/>
            <a:r>
              <a:rPr lang="en-US" sz="2800" cap="none" dirty="0" smtClean="0">
                <a:effectLst/>
                <a:latin typeface="Calibri" pitchFamily="34" charset="0"/>
                <a:ea typeface="Calibri" pitchFamily="34" charset="0"/>
                <a:cs typeface="NimbusMonL"/>
              </a:rPr>
              <a:t>KOMPOSISI FARMASI YANG MENGANDUNG EKSTRAK DAUN JOMBANG DAN PENGGUNAANNYA UNTUK MENGOBATI KANKER PAYUDARA: </a:t>
            </a:r>
            <a:r>
              <a:rPr lang="en-US" sz="2800" dirty="0" smtClean="0"/>
              <a:t>DP000035523 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4AF4-47F2-4B28-8A2F-AF58F145985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101194"/>
            <a:ext cx="9144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20700" marR="0" lvl="0" indent="-520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1.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Komposisi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farmasi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  yang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mengandung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ekstrak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daun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jombang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 (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Taraxacum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officinale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) yang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Digunakan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sebagai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terapi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mencegah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kanker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payudara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20700" marR="0" lvl="0" indent="-520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2.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Komposisi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farmasi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sesuai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dengan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klaim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 1 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memiliki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konsentrasi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dai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 1,0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pml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 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atau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 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dimana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esktrak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daun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jombang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memiliki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konsentrasi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dai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  10 5,0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pml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. 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67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8448"/>
          </a:xfrm>
        </p:spPr>
        <p:txBody>
          <a:bodyPr>
            <a:noAutofit/>
          </a:bodyPr>
          <a:lstStyle/>
          <a:p>
            <a:pPr lvl="0"/>
            <a:r>
              <a:rPr lang="en-US" sz="2800" cap="none" dirty="0" smtClean="0">
                <a:effectLst/>
                <a:latin typeface="Calibri" pitchFamily="34" charset="0"/>
                <a:ea typeface="Calibri" pitchFamily="34" charset="0"/>
                <a:cs typeface="NimbusMonL"/>
              </a:rPr>
              <a:t>KOMPOSISI FARMASI YANG MENGANDUNG EKSTRAK DAUN JOMBANG DAN PENGGUNAANNYA UNTUK MENGOBATI KANKER PAYUDARA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4AF4-47F2-4B28-8A2F-AF58F145985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433101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20700" marR="0" lvl="0" indent="-520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4. 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Penggunaan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ekstrak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daun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jombang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dalam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pembuatan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komposisi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farmasi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untuk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mencegah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atau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mengobati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kanker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 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payudara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. 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20700" marR="0" lvl="0" indent="-520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5.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Penggunaan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sesuai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dengan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klaim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 4  15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epigenetik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pada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ekspresi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NimbusMonL"/>
              </a:rPr>
              <a:t> gen RAR 52.  20 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82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4400" b="1" dirty="0"/>
              <a:t>VIII. </a:t>
            </a:r>
            <a:r>
              <a:rPr lang="en-US" sz="4400" b="1" dirty="0" err="1"/>
              <a:t>Abstrak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23838" indent="-223838">
              <a:buFont typeface="Wingdings" panose="05000000000000000000" pitchFamily="2" charset="2"/>
              <a:buChar char="§"/>
            </a:pPr>
            <a:r>
              <a:rPr lang="en-US" altLang="en-US" sz="3600" dirty="0" err="1" smtClean="0"/>
              <a:t>Ringkasan</a:t>
            </a:r>
            <a:r>
              <a:rPr lang="en-US" altLang="en-US" sz="3600" dirty="0" smtClean="0"/>
              <a:t> </a:t>
            </a:r>
            <a:r>
              <a:rPr lang="en-US" altLang="en-US" sz="3600" dirty="0" err="1"/>
              <a:t>dari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keseluruhan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isi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spesifikasi</a:t>
            </a:r>
            <a:r>
              <a:rPr lang="en-US" altLang="en-US" sz="3600" dirty="0"/>
              <a:t> paten:</a:t>
            </a:r>
          </a:p>
          <a:p>
            <a:pPr marL="516446" lvl="1" indent="-223838">
              <a:buFont typeface="Wingdings" panose="05000000000000000000" pitchFamily="2" charset="2"/>
              <a:buChar char="§"/>
            </a:pPr>
            <a:r>
              <a:rPr lang="en-US" altLang="en-US" sz="3600" dirty="0" err="1"/>
              <a:t>masalah</a:t>
            </a:r>
            <a:r>
              <a:rPr lang="en-US" altLang="en-US" sz="3600" dirty="0"/>
              <a:t> </a:t>
            </a:r>
            <a:r>
              <a:rPr lang="en-US" altLang="en-US" sz="3600" dirty="0" err="1"/>
              <a:t>teknis</a:t>
            </a:r>
            <a:endParaRPr lang="en-US" altLang="en-US" sz="3600" dirty="0"/>
          </a:p>
          <a:p>
            <a:pPr marL="516446" lvl="1" indent="-223838">
              <a:buFont typeface="Wingdings" panose="05000000000000000000" pitchFamily="2" charset="2"/>
              <a:buChar char="§"/>
            </a:pPr>
            <a:r>
              <a:rPr lang="en-US" altLang="en-US" sz="3600" dirty="0" err="1"/>
              <a:t>Ciri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khas</a:t>
            </a:r>
            <a:r>
              <a:rPr lang="en-US" altLang="en-US" sz="3600" dirty="0"/>
              <a:t> </a:t>
            </a:r>
            <a:r>
              <a:rPr lang="en-US" altLang="en-US" sz="3600" dirty="0" err="1"/>
              <a:t>invensi</a:t>
            </a:r>
            <a:endParaRPr lang="en-US" altLang="en-US" sz="3600" dirty="0"/>
          </a:p>
          <a:p>
            <a:pPr marL="516446" lvl="1" indent="-223838">
              <a:buFont typeface="Wingdings" panose="05000000000000000000" pitchFamily="2" charset="2"/>
              <a:buChar char="§"/>
            </a:pPr>
            <a:r>
              <a:rPr lang="en-US" altLang="en-US" sz="3600" dirty="0" err="1"/>
              <a:t>keunggulan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invensi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dalam</a:t>
            </a:r>
            <a:r>
              <a:rPr lang="en-US" altLang="en-US" sz="3600" dirty="0"/>
              <a:t> </a:t>
            </a:r>
          </a:p>
          <a:p>
            <a:pPr marL="516446" lvl="1" indent="-223838">
              <a:buFont typeface="Wingdings" panose="05000000000000000000" pitchFamily="2" charset="2"/>
              <a:buChar char="§"/>
            </a:pPr>
            <a:r>
              <a:rPr lang="en-US" altLang="en-US" sz="3600" dirty="0" err="1"/>
              <a:t>mengatasi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masalah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Sentra KI - Universitas Muhammadiyah Malang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57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14282" y="3143248"/>
            <a:ext cx="8686800" cy="841248"/>
          </a:xfrm>
        </p:spPr>
        <p:txBody>
          <a:bodyPr/>
          <a:lstStyle/>
          <a:p>
            <a:pPr algn="ctr"/>
            <a:r>
              <a:rPr lang="id-ID" dirty="0"/>
              <a:t>Terima Kasih </a:t>
            </a:r>
            <a:r>
              <a:rPr lang="id-ID" dirty="0">
                <a:sym typeface="Wingdings" panose="05000000000000000000" pitchFamily="2" charset="2"/>
              </a:rPr>
              <a:t></a:t>
            </a:r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4AF4-47F2-4B28-8A2F-AF58F145985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148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PENDAFTARAN PATEN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1612"/>
            <a:ext cx="5295900" cy="45259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b="1" dirty="0" smtClean="0"/>
              <a:t>BERKAS ADMINISTRATIF</a:t>
            </a:r>
          </a:p>
          <a:p>
            <a:pPr lvl="1">
              <a:defRPr/>
            </a:pPr>
            <a:r>
              <a:rPr lang="en-US" sz="3600" b="1" dirty="0" err="1" smtClean="0"/>
              <a:t>Formulir</a:t>
            </a:r>
            <a:r>
              <a:rPr lang="en-US" sz="3600" b="1" dirty="0" smtClean="0"/>
              <a:t>, Copy KTP</a:t>
            </a:r>
          </a:p>
          <a:p>
            <a:pPr lvl="1">
              <a:defRPr/>
            </a:pPr>
            <a:r>
              <a:rPr lang="en-US" sz="3600" b="1" dirty="0" err="1" smtClean="0"/>
              <a:t>Pernyataan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dll</a:t>
            </a:r>
            <a:r>
              <a:rPr lang="en-US" sz="3600" b="1" dirty="0" smtClean="0"/>
              <a:t>. </a:t>
            </a:r>
          </a:p>
          <a:p>
            <a:pPr>
              <a:defRPr/>
            </a:pPr>
            <a:r>
              <a:rPr lang="en-US" sz="4000" b="1" dirty="0" smtClean="0"/>
              <a:t>BERKAS SUBTATNTIF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4000" b="1" dirty="0" smtClean="0"/>
              <a:t>	DESKRIPSI Paten</a:t>
            </a:r>
          </a:p>
        </p:txBody>
      </p:sp>
      <p:sp>
        <p:nvSpPr>
          <p:cNvPr id="4" name="Right Brace 3"/>
          <p:cNvSpPr/>
          <p:nvPr/>
        </p:nvSpPr>
        <p:spPr>
          <a:xfrm>
            <a:off x="4724400" y="1857364"/>
            <a:ext cx="685800" cy="221457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15008" y="1928802"/>
            <a:ext cx="3205190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DISELESAIKAN SENTRA </a:t>
            </a:r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KI</a:t>
            </a:r>
            <a:endParaRPr lang="en-US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4857752" y="4429132"/>
            <a:ext cx="914400" cy="150019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72132" y="3744116"/>
            <a:ext cx="3357586" cy="21852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</a:rPr>
              <a:t>DISELESAIKAN INVENTOR</a:t>
            </a: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</a:t>
            </a:r>
          </a:p>
          <a:p>
            <a:pPr>
              <a:defRPr/>
            </a:pP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SENTRA HKI, </a:t>
            </a:r>
          </a:p>
          <a:p>
            <a:pPr>
              <a:defRPr/>
            </a:pPr>
            <a:r>
              <a:rPr lang="en-US" sz="2800" b="1" dirty="0" err="1" smtClean="0">
                <a:solidFill>
                  <a:srgbClr val="FF0000"/>
                </a:solidFill>
              </a:rPr>
              <a:t>membuka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konsultasi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4AF4-47F2-4B28-8A2F-AF58F145985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/>
              <a:t>APAKAH </a:t>
            </a:r>
            <a:r>
              <a:rPr lang="en-US" b="1" dirty="0" smtClean="0"/>
              <a:t>DOKUMEN/ DESKRIPSI PATEN </a:t>
            </a:r>
            <a:r>
              <a:rPr lang="en-US" b="1" dirty="0"/>
              <a:t>ITU?</a:t>
            </a:r>
          </a:p>
        </p:txBody>
      </p:sp>
      <p:sp>
        <p:nvSpPr>
          <p:cNvPr id="43011" name="Rectangle 1027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686800" cy="4629168"/>
          </a:xfrm>
        </p:spPr>
        <p:txBody>
          <a:bodyPr>
            <a:normAutofit fontScale="85000" lnSpcReduction="20000"/>
          </a:bodyPr>
          <a:lstStyle/>
          <a:p>
            <a:r>
              <a:rPr lang="en-US" sz="5200" dirty="0" err="1" smtClean="0"/>
              <a:t>Suatu</a:t>
            </a:r>
            <a:r>
              <a:rPr lang="en-US" sz="5200" dirty="0" smtClean="0"/>
              <a:t> </a:t>
            </a:r>
            <a:r>
              <a:rPr lang="en-US" sz="5200" i="1" dirty="0" err="1" smtClean="0">
                <a:solidFill>
                  <a:srgbClr val="FF0000"/>
                </a:solidFill>
              </a:rPr>
              <a:t>dokumen</a:t>
            </a:r>
            <a:r>
              <a:rPr lang="en-US" sz="5200" i="1" dirty="0" smtClean="0">
                <a:solidFill>
                  <a:srgbClr val="FF0000"/>
                </a:solidFill>
              </a:rPr>
              <a:t> </a:t>
            </a:r>
            <a:r>
              <a:rPr lang="en-US" sz="5200" i="1" dirty="0" err="1" smtClean="0">
                <a:solidFill>
                  <a:srgbClr val="FF0000"/>
                </a:solidFill>
              </a:rPr>
              <a:t>tertulis</a:t>
            </a:r>
            <a:r>
              <a:rPr lang="en-US" sz="5200" dirty="0" smtClean="0"/>
              <a:t> yang </a:t>
            </a:r>
            <a:r>
              <a:rPr lang="en-US" sz="5200" dirty="0" err="1" smtClean="0"/>
              <a:t>harus</a:t>
            </a:r>
            <a:r>
              <a:rPr lang="en-US" sz="5200" dirty="0" smtClean="0"/>
              <a:t> </a:t>
            </a:r>
            <a:r>
              <a:rPr lang="en-US" sz="5200" dirty="0" err="1" smtClean="0"/>
              <a:t>dibuat</a:t>
            </a:r>
            <a:r>
              <a:rPr lang="en-US" sz="5200" i="1" dirty="0" smtClean="0"/>
              <a:t> </a:t>
            </a:r>
            <a:r>
              <a:rPr lang="en-US" sz="5200" dirty="0" err="1" smtClean="0"/>
              <a:t>oleh</a:t>
            </a:r>
            <a:r>
              <a:rPr lang="en-US" sz="5200" dirty="0" smtClean="0"/>
              <a:t> </a:t>
            </a:r>
            <a:r>
              <a:rPr lang="en-US" sz="5200" i="1" dirty="0" err="1" smtClean="0">
                <a:solidFill>
                  <a:srgbClr val="FF0000"/>
                </a:solidFill>
              </a:rPr>
              <a:t>pemohon</a:t>
            </a:r>
            <a:r>
              <a:rPr lang="en-US" sz="5200" i="1" dirty="0" smtClean="0">
                <a:solidFill>
                  <a:srgbClr val="FF0000"/>
                </a:solidFill>
              </a:rPr>
              <a:t> paten</a:t>
            </a:r>
            <a:r>
              <a:rPr lang="en-US" sz="5200" dirty="0" smtClean="0"/>
              <a:t> </a:t>
            </a:r>
            <a:r>
              <a:rPr lang="en-US" sz="5200" dirty="0" err="1" smtClean="0"/>
              <a:t>mengenai</a:t>
            </a:r>
            <a:r>
              <a:rPr lang="en-US" sz="5200" dirty="0" smtClean="0"/>
              <a:t> </a:t>
            </a:r>
            <a:r>
              <a:rPr lang="en-US" sz="5200" dirty="0" err="1" smtClean="0"/>
              <a:t>invensinya</a:t>
            </a:r>
            <a:r>
              <a:rPr lang="en-US" sz="5200" dirty="0" smtClean="0"/>
              <a:t> </a:t>
            </a:r>
            <a:r>
              <a:rPr lang="en-US" sz="5200" dirty="0" err="1" smtClean="0"/>
              <a:t>jika</a:t>
            </a:r>
            <a:r>
              <a:rPr lang="en-US" sz="5200" dirty="0" smtClean="0"/>
              <a:t> </a:t>
            </a:r>
            <a:r>
              <a:rPr lang="en-US" sz="5200" dirty="0" err="1" smtClean="0"/>
              <a:t>ingin</a:t>
            </a:r>
            <a:r>
              <a:rPr lang="en-US" sz="5200" dirty="0" smtClean="0"/>
              <a:t> </a:t>
            </a:r>
            <a:r>
              <a:rPr lang="en-US" sz="5200" dirty="0" err="1" smtClean="0"/>
              <a:t>mendapatkan</a:t>
            </a:r>
            <a:r>
              <a:rPr lang="en-US" sz="5200" dirty="0" smtClean="0"/>
              <a:t> paten.</a:t>
            </a:r>
          </a:p>
          <a:p>
            <a:r>
              <a:rPr lang="en-US" sz="5200" dirty="0" err="1" smtClean="0"/>
              <a:t>Dokumen</a:t>
            </a:r>
            <a:r>
              <a:rPr lang="en-US" sz="5200" dirty="0" smtClean="0"/>
              <a:t> paten </a:t>
            </a:r>
            <a:r>
              <a:rPr lang="en-US" sz="5200" dirty="0" err="1" smtClean="0"/>
              <a:t>menjadi</a:t>
            </a:r>
            <a:r>
              <a:rPr lang="en-US" sz="5200" dirty="0" smtClean="0"/>
              <a:t> </a:t>
            </a:r>
            <a:r>
              <a:rPr lang="en-US" sz="5200" dirty="0" err="1" smtClean="0"/>
              <a:t>dasar</a:t>
            </a:r>
            <a:r>
              <a:rPr lang="en-US" sz="5200" dirty="0" smtClean="0"/>
              <a:t> </a:t>
            </a:r>
            <a:r>
              <a:rPr lang="en-US" sz="5200" dirty="0" err="1" smtClean="0"/>
              <a:t>penilaian</a:t>
            </a:r>
            <a:r>
              <a:rPr lang="en-US" sz="5200" dirty="0" smtClean="0"/>
              <a:t> </a:t>
            </a:r>
            <a:r>
              <a:rPr lang="en-US" sz="5200" dirty="0" err="1" smtClean="0"/>
              <a:t>oleh</a:t>
            </a:r>
            <a:r>
              <a:rPr lang="en-US" sz="5200" dirty="0" smtClean="0"/>
              <a:t> </a:t>
            </a:r>
            <a:r>
              <a:rPr lang="en-US" sz="5200" dirty="0" err="1" smtClean="0"/>
              <a:t>pemeriksa</a:t>
            </a:r>
            <a:r>
              <a:rPr lang="en-US" sz="5200" dirty="0" smtClean="0"/>
              <a:t> paten, </a:t>
            </a:r>
            <a:r>
              <a:rPr lang="en-US" sz="5200" dirty="0" err="1" smtClean="0"/>
              <a:t>apakah</a:t>
            </a:r>
            <a:r>
              <a:rPr lang="en-US" sz="5200" dirty="0" smtClean="0"/>
              <a:t> </a:t>
            </a:r>
            <a:r>
              <a:rPr lang="en-US" sz="5200" dirty="0" err="1" smtClean="0"/>
              <a:t>suatu</a:t>
            </a:r>
            <a:r>
              <a:rPr lang="en-US" sz="5200" dirty="0" smtClean="0"/>
              <a:t> </a:t>
            </a:r>
            <a:r>
              <a:rPr lang="en-US" sz="5200" dirty="0" err="1" smtClean="0"/>
              <a:t>invensi</a:t>
            </a:r>
            <a:r>
              <a:rPr lang="en-US" sz="5200" dirty="0" smtClean="0"/>
              <a:t> </a:t>
            </a:r>
            <a:r>
              <a:rPr lang="en-US" sz="5200" dirty="0" err="1" smtClean="0"/>
              <a:t>layak</a:t>
            </a:r>
            <a:r>
              <a:rPr lang="en-US" sz="5200" dirty="0" smtClean="0"/>
              <a:t> </a:t>
            </a:r>
            <a:r>
              <a:rPr lang="en-US" sz="5200" dirty="0" err="1" smtClean="0"/>
              <a:t>diberi</a:t>
            </a:r>
            <a:r>
              <a:rPr lang="en-US" sz="5200" dirty="0" smtClean="0"/>
              <a:t> paten </a:t>
            </a:r>
            <a:r>
              <a:rPr lang="en-US" sz="5200" dirty="0" err="1" smtClean="0"/>
              <a:t>atau</a:t>
            </a:r>
            <a:r>
              <a:rPr lang="en-US" sz="5200" dirty="0" smtClean="0"/>
              <a:t> </a:t>
            </a:r>
            <a:r>
              <a:rPr lang="en-US" sz="5200" dirty="0" err="1" smtClean="0"/>
              <a:t>tidak</a:t>
            </a:r>
            <a:r>
              <a:rPr lang="en-US" sz="5200" dirty="0" smtClean="0"/>
              <a:t>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4AF4-47F2-4B28-8A2F-AF58F145985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385914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487" y="192011"/>
            <a:ext cx="7543800" cy="832749"/>
          </a:xfrm>
        </p:spPr>
        <p:txBody>
          <a:bodyPr/>
          <a:lstStyle/>
          <a:p>
            <a:r>
              <a:rPr lang="id-ID" dirty="0"/>
              <a:t>Syarat Invensi bisa di patenkan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03" y="1124744"/>
            <a:ext cx="8848397" cy="4824535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d-ID" sz="3000" b="1" dirty="0" smtClean="0"/>
              <a:t>(</a:t>
            </a:r>
            <a:r>
              <a:rPr lang="id-ID" sz="3000" b="1" i="1" dirty="0"/>
              <a:t>NOVELTY</a:t>
            </a:r>
            <a:r>
              <a:rPr lang="id-ID" sz="3000" b="1" dirty="0" smtClean="0"/>
              <a:t>)</a:t>
            </a:r>
            <a:r>
              <a:rPr lang="en-US" sz="3000" b="1" dirty="0" smtClean="0"/>
              <a:t>: </a:t>
            </a:r>
            <a:r>
              <a:rPr lang="id-ID" sz="3000" b="1" dirty="0" smtClean="0"/>
              <a:t>tidak </a:t>
            </a:r>
            <a:r>
              <a:rPr lang="id-ID" sz="3000" b="1" dirty="0"/>
              <a:t>pernah dibuat </a:t>
            </a:r>
            <a:r>
              <a:rPr lang="id-ID" sz="3000" b="1" dirty="0" smtClean="0"/>
              <a:t>dan </a:t>
            </a:r>
            <a:r>
              <a:rPr lang="id-ID" sz="3000" b="1" dirty="0"/>
              <a:t>digunakan sebelumnya.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d-ID" sz="3000" b="1" dirty="0" smtClean="0"/>
              <a:t>(</a:t>
            </a:r>
            <a:r>
              <a:rPr lang="id-ID" sz="3000" b="1" i="1" dirty="0"/>
              <a:t>INVENTIVE STEP</a:t>
            </a:r>
            <a:r>
              <a:rPr lang="id-ID" sz="3000" b="1" dirty="0" smtClean="0"/>
              <a:t>)</a:t>
            </a:r>
            <a:r>
              <a:rPr lang="en-US" sz="3000" b="1" dirty="0" smtClean="0"/>
              <a:t>: </a:t>
            </a:r>
            <a:r>
              <a:rPr lang="id-ID" sz="3000" b="1" dirty="0" smtClean="0"/>
              <a:t>Tidak diduga </a:t>
            </a:r>
            <a:r>
              <a:rPr lang="en-US" sz="3000" b="1" dirty="0" err="1" smtClean="0"/>
              <a:t>oleh</a:t>
            </a:r>
            <a:r>
              <a:rPr lang="en-US" sz="3000" b="1" dirty="0" smtClean="0"/>
              <a:t> </a:t>
            </a:r>
            <a:r>
              <a:rPr lang="id-ID" sz="3000" b="1" dirty="0" smtClean="0"/>
              <a:t>seseorang dengan keahlian tertentu di bidang teknik sebelumnya</a:t>
            </a:r>
            <a:r>
              <a:rPr lang="en-US" sz="3000" b="1" dirty="0" smtClean="0"/>
              <a:t>. </a:t>
            </a:r>
            <a:endParaRPr lang="id-ID" sz="3000" b="1" dirty="0"/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d-ID" sz="3000" b="1" dirty="0" smtClean="0"/>
              <a:t>(</a:t>
            </a:r>
            <a:r>
              <a:rPr lang="id-ID" sz="3000" b="1" i="1" dirty="0"/>
              <a:t>INDUSTRIAL APPLICABILE</a:t>
            </a:r>
            <a:r>
              <a:rPr lang="id-ID" sz="3000" b="1" dirty="0" smtClean="0"/>
              <a:t>)</a:t>
            </a:r>
            <a:r>
              <a:rPr lang="en-US" sz="3000" b="1" dirty="0" smtClean="0"/>
              <a:t>: P</a:t>
            </a:r>
            <a:r>
              <a:rPr lang="id-ID" sz="3000" b="1" dirty="0" smtClean="0"/>
              <a:t>roduk </a:t>
            </a:r>
            <a:r>
              <a:rPr lang="en-US" sz="3000" b="1" dirty="0" smtClean="0"/>
              <a:t> </a:t>
            </a:r>
            <a:r>
              <a:rPr lang="en-US" sz="3000" b="1" dirty="0" smtClean="0">
                <a:sym typeface="Wingdings" pitchFamily="2" charset="2"/>
              </a:rPr>
              <a:t> </a:t>
            </a:r>
            <a:r>
              <a:rPr lang="id-ID" sz="3000" b="1" dirty="0" smtClean="0"/>
              <a:t>mampu </a:t>
            </a:r>
            <a:r>
              <a:rPr lang="id-ID" sz="3000" b="1" dirty="0"/>
              <a:t>dibuat </a:t>
            </a:r>
            <a:r>
              <a:rPr lang="id-ID" sz="3000" b="1" dirty="0" smtClean="0"/>
              <a:t>berulang-ulang (massal</a:t>
            </a:r>
            <a:r>
              <a:rPr lang="id-ID" sz="3000" b="1" dirty="0"/>
              <a:t>) dengan kualitas yang </a:t>
            </a:r>
            <a:r>
              <a:rPr lang="id-ID" sz="3000" b="1" dirty="0" smtClean="0"/>
              <a:t>sama</a:t>
            </a:r>
            <a:r>
              <a:rPr lang="en-US" sz="3000" b="1" dirty="0" smtClean="0"/>
              <a:t>. P</a:t>
            </a:r>
            <a:r>
              <a:rPr lang="id-ID" sz="3000" b="1" dirty="0" smtClean="0"/>
              <a:t>roses </a:t>
            </a:r>
            <a:r>
              <a:rPr lang="en-US" sz="3000" b="1" dirty="0" smtClean="0"/>
              <a:t> </a:t>
            </a:r>
            <a:r>
              <a:rPr lang="en-US" sz="3000" b="1" dirty="0" smtClean="0">
                <a:sym typeface="Wingdings" pitchFamily="2" charset="2"/>
              </a:rPr>
              <a:t> </a:t>
            </a:r>
            <a:r>
              <a:rPr lang="id-ID" sz="3000" b="1" dirty="0" smtClean="0"/>
              <a:t>mampu </a:t>
            </a:r>
            <a:r>
              <a:rPr lang="id-ID" sz="3000" b="1" dirty="0"/>
              <a:t>dijalankan </a:t>
            </a:r>
            <a:r>
              <a:rPr lang="en-US" sz="3000" b="1" dirty="0" smtClean="0"/>
              <a:t>/</a:t>
            </a:r>
            <a:r>
              <a:rPr lang="id-ID" sz="3000" b="1" dirty="0" smtClean="0"/>
              <a:t> </a:t>
            </a:r>
            <a:r>
              <a:rPr lang="id-ID" sz="3000" b="1" dirty="0"/>
              <a:t>digunakan dalam praktik.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4AF4-47F2-4B28-8A2F-AF58F145985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88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400" b="1" dirty="0" smtClean="0"/>
              <a:t>DESKRIPSI </a:t>
            </a:r>
            <a:r>
              <a:rPr lang="en-US" sz="4400" b="1" dirty="0"/>
              <a:t>PATEN INDONESIA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285860"/>
            <a:ext cx="8686800" cy="478634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latin typeface="Tahoma" pitchFamily="34" charset="0"/>
              </a:rPr>
              <a:t>I.    </a:t>
            </a:r>
            <a:r>
              <a:rPr lang="en-US" sz="2800" dirty="0" err="1" smtClean="0">
                <a:latin typeface="Tahoma" pitchFamily="34" charset="0"/>
              </a:rPr>
              <a:t>Judul</a:t>
            </a:r>
            <a:r>
              <a:rPr lang="en-US" sz="2800" dirty="0" smtClean="0">
                <a:latin typeface="Tahoma" pitchFamily="34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latin typeface="Tahoma" pitchFamily="34" charset="0"/>
              </a:rPr>
              <a:t>II.   </a:t>
            </a:r>
            <a:r>
              <a:rPr lang="en-US" sz="2800" dirty="0" err="1" smtClean="0">
                <a:latin typeface="Tahoma" pitchFamily="34" charset="0"/>
              </a:rPr>
              <a:t>Bidang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Teknik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Invensi</a:t>
            </a:r>
            <a:endParaRPr lang="en-US" sz="2800" dirty="0" smtClean="0">
              <a:latin typeface="Tahom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FF0000"/>
                </a:solidFill>
                <a:latin typeface="Tahoma" pitchFamily="34" charset="0"/>
              </a:rPr>
              <a:t>III.  </a:t>
            </a:r>
            <a:r>
              <a:rPr lang="en-US" sz="4000" b="1" dirty="0" err="1" smtClean="0">
                <a:solidFill>
                  <a:srgbClr val="FF0000"/>
                </a:solidFill>
                <a:latin typeface="Tahoma" pitchFamily="34" charset="0"/>
              </a:rPr>
              <a:t>Latar</a:t>
            </a:r>
            <a:r>
              <a:rPr lang="en-US" sz="4000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ahoma" pitchFamily="34" charset="0"/>
              </a:rPr>
              <a:t>Belakang</a:t>
            </a:r>
            <a:r>
              <a:rPr lang="en-US" sz="4000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ahoma" pitchFamily="34" charset="0"/>
              </a:rPr>
              <a:t>Invensi</a:t>
            </a:r>
            <a:endParaRPr lang="en-US" sz="40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latin typeface="Tahoma" pitchFamily="34" charset="0"/>
              </a:rPr>
              <a:t>IV.   </a:t>
            </a:r>
            <a:r>
              <a:rPr lang="en-US" sz="2800" dirty="0" err="1" smtClean="0">
                <a:latin typeface="Tahoma" pitchFamily="34" charset="0"/>
              </a:rPr>
              <a:t>Ringkasan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Invensi</a:t>
            </a:r>
            <a:endParaRPr lang="en-US" sz="2800" dirty="0" smtClean="0">
              <a:latin typeface="Tahom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latin typeface="Tahoma" pitchFamily="34" charset="0"/>
              </a:rPr>
              <a:t>V.    </a:t>
            </a:r>
            <a:r>
              <a:rPr lang="en-US" sz="2800" dirty="0" err="1" smtClean="0">
                <a:latin typeface="Tahoma" pitchFamily="34" charset="0"/>
              </a:rPr>
              <a:t>Uraian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Singkat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Gambar</a:t>
            </a:r>
            <a:r>
              <a:rPr lang="en-US" sz="2800" dirty="0" smtClean="0">
                <a:latin typeface="Tahoma" pitchFamily="34" charset="0"/>
              </a:rPr>
              <a:t> (</a:t>
            </a:r>
            <a:r>
              <a:rPr lang="en-US" sz="2800" dirty="0" err="1" smtClean="0">
                <a:latin typeface="Tahoma" pitchFamily="34" charset="0"/>
              </a:rPr>
              <a:t>bila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ada</a:t>
            </a:r>
            <a:r>
              <a:rPr lang="en-US" sz="2800" dirty="0" smtClean="0">
                <a:latin typeface="Tahoma" pitchFamily="34" charset="0"/>
              </a:rPr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latin typeface="Tahoma" pitchFamily="34" charset="0"/>
              </a:rPr>
              <a:t>VI.   </a:t>
            </a:r>
            <a:r>
              <a:rPr lang="en-US" sz="2800" dirty="0" err="1" smtClean="0">
                <a:latin typeface="Tahoma" pitchFamily="34" charset="0"/>
              </a:rPr>
              <a:t>Uraian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Lengkap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Invensi</a:t>
            </a:r>
            <a:endParaRPr lang="en-US" sz="2800" dirty="0" smtClean="0">
              <a:latin typeface="Tahom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Tahoma" pitchFamily="34" charset="0"/>
              </a:rPr>
              <a:t>VII.  </a:t>
            </a:r>
            <a:r>
              <a:rPr lang="en-US" sz="4000" b="1" dirty="0" err="1" smtClean="0">
                <a:solidFill>
                  <a:srgbClr val="FF0000"/>
                </a:solidFill>
                <a:latin typeface="Tahoma" pitchFamily="34" charset="0"/>
              </a:rPr>
              <a:t>Klaim</a:t>
            </a:r>
            <a:endParaRPr lang="en-US" sz="40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latin typeface="Tahoma" pitchFamily="34" charset="0"/>
              </a:rPr>
              <a:t>VIII. </a:t>
            </a:r>
            <a:r>
              <a:rPr lang="en-US" sz="2800" dirty="0" err="1" smtClean="0">
                <a:latin typeface="Tahoma" pitchFamily="34" charset="0"/>
              </a:rPr>
              <a:t>Abstrak</a:t>
            </a:r>
            <a:endParaRPr lang="en-US" sz="2800" dirty="0" smtClean="0">
              <a:latin typeface="Tahom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latin typeface="Tahoma" pitchFamily="34" charset="0"/>
              </a:rPr>
              <a:t>IX.   </a:t>
            </a:r>
            <a:r>
              <a:rPr lang="en-US" sz="2800" dirty="0" err="1" smtClean="0">
                <a:latin typeface="Tahoma" pitchFamily="34" charset="0"/>
              </a:rPr>
              <a:t>Gambar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</a:rPr>
              <a:t>/</a:t>
            </a:r>
            <a:r>
              <a:rPr lang="en-US" sz="2800" dirty="0" err="1" smtClean="0">
                <a:latin typeface="Tahoma" pitchFamily="34" charset="0"/>
              </a:rPr>
              <a:t>atau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Grafik</a:t>
            </a:r>
            <a:r>
              <a:rPr lang="en-US" sz="2800" dirty="0" smtClean="0">
                <a:latin typeface="Tahoma" pitchFamily="34" charset="0"/>
              </a:rPr>
              <a:t> (</a:t>
            </a:r>
            <a:r>
              <a:rPr lang="en-US" sz="2800" dirty="0" err="1" smtClean="0">
                <a:latin typeface="Tahoma" pitchFamily="34" charset="0"/>
              </a:rPr>
              <a:t>bila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ada</a:t>
            </a:r>
            <a:r>
              <a:rPr lang="en-US" sz="2800" dirty="0" smtClean="0">
                <a:latin typeface="Tahoma" pitchFamily="34" charset="0"/>
              </a:rPr>
              <a:t>)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4AF4-47F2-4B28-8A2F-AF58F1459859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283968" y="2780928"/>
            <a:ext cx="1296144" cy="128841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932040" y="3645024"/>
            <a:ext cx="4016997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PATENS </a:t>
            </a:r>
          </a:p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SEARCHING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7655493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I</a:t>
            </a:r>
            <a:r>
              <a:rPr lang="en-US" sz="4400" dirty="0"/>
              <a:t>.    </a:t>
            </a:r>
            <a:r>
              <a:rPr lang="en-US" sz="4400" b="1" dirty="0" err="1"/>
              <a:t>Judul</a:t>
            </a:r>
            <a:r>
              <a:rPr lang="en-US" sz="44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40768"/>
            <a:ext cx="8532440" cy="4824536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altLang="en-US" sz="3600" dirty="0" err="1" smtClean="0"/>
              <a:t>Judul</a:t>
            </a:r>
            <a:r>
              <a:rPr lang="en-US" altLang="en-US" sz="3600" dirty="0" smtClean="0"/>
              <a:t> </a:t>
            </a:r>
            <a:r>
              <a:rPr lang="en-US" altLang="en-US" sz="3600" dirty="0" err="1"/>
              <a:t>menggambarkan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secara</a:t>
            </a:r>
            <a:r>
              <a:rPr lang="en-US" altLang="en-US" sz="3600" dirty="0"/>
              <a:t> </a:t>
            </a:r>
            <a:r>
              <a:rPr lang="en-US" altLang="en-US" sz="3600" dirty="0" err="1"/>
              <a:t>singkat</a:t>
            </a:r>
            <a:r>
              <a:rPr lang="en-US" altLang="en-US" sz="3600" dirty="0"/>
              <a:t> </a:t>
            </a:r>
            <a:r>
              <a:rPr lang="en-US" altLang="en-US" sz="3600" dirty="0" err="1"/>
              <a:t>dan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jelas</a:t>
            </a:r>
            <a:r>
              <a:rPr lang="en-US" altLang="en-US" sz="3600" dirty="0"/>
              <a:t> </a:t>
            </a:r>
            <a:r>
              <a:rPr lang="en-US" altLang="en-US" sz="3600" dirty="0" err="1"/>
              <a:t>bidang</a:t>
            </a:r>
            <a:r>
              <a:rPr lang="en-US" altLang="en-US" sz="3600" dirty="0"/>
              <a:t> </a:t>
            </a:r>
            <a:r>
              <a:rPr lang="en-US" altLang="en-US" sz="3600" dirty="0" err="1"/>
              <a:t>teknik</a:t>
            </a:r>
            <a:r>
              <a:rPr lang="en-US" altLang="en-US" sz="3600" dirty="0"/>
              <a:t> </a:t>
            </a:r>
            <a:r>
              <a:rPr lang="en-US" altLang="en-US" sz="3600" dirty="0" err="1"/>
              <a:t>suatu</a:t>
            </a:r>
            <a:r>
              <a:rPr lang="en-US" altLang="en-US" sz="3600" dirty="0"/>
              <a:t> </a:t>
            </a:r>
            <a:r>
              <a:rPr lang="en-US" altLang="en-US" sz="3600" dirty="0" err="1"/>
              <a:t>obyek</a:t>
            </a:r>
            <a:r>
              <a:rPr lang="en-US" altLang="en-US" sz="3600" dirty="0"/>
              <a:t> </a:t>
            </a:r>
            <a:r>
              <a:rPr lang="en-US" altLang="en-US" sz="3600" dirty="0" err="1"/>
              <a:t>dari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invensi</a:t>
            </a:r>
            <a:r>
              <a:rPr lang="en-US" altLang="en-US" sz="3600" dirty="0"/>
              <a:t>. </a:t>
            </a:r>
          </a:p>
          <a:p>
            <a:pPr>
              <a:spcBef>
                <a:spcPts val="600"/>
              </a:spcBef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2609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4400" b="1" dirty="0" smtClean="0"/>
              <a:t>II</a:t>
            </a:r>
            <a:r>
              <a:rPr lang="en-US" sz="4400" b="1" dirty="0"/>
              <a:t>. </a:t>
            </a:r>
            <a:r>
              <a:rPr lang="en-US" sz="4400" b="1" dirty="0" smtClean="0"/>
              <a:t> </a:t>
            </a:r>
            <a:r>
              <a:rPr lang="en-US" sz="4400" b="1" dirty="0" err="1"/>
              <a:t>Bidang</a:t>
            </a:r>
            <a:r>
              <a:rPr lang="en-US" sz="4400" b="1" dirty="0"/>
              <a:t> </a:t>
            </a:r>
            <a:r>
              <a:rPr lang="en-US" sz="4400" b="1" dirty="0" err="1"/>
              <a:t>Teknik</a:t>
            </a:r>
            <a:r>
              <a:rPr lang="en-US" sz="4400" b="1" dirty="0"/>
              <a:t> </a:t>
            </a:r>
            <a:r>
              <a:rPr lang="en-US" sz="4400" b="1" dirty="0" err="1" smtClean="0"/>
              <a:t>nvensi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892480" cy="4824536"/>
          </a:xfrm>
        </p:spPr>
        <p:txBody>
          <a:bodyPr>
            <a:noAutofit/>
          </a:bodyPr>
          <a:lstStyle/>
          <a:p>
            <a:pPr marL="279400" indent="-279400">
              <a:buFont typeface="Wingdings" panose="05000000000000000000" pitchFamily="2" charset="2"/>
              <a:buChar char="§"/>
            </a:pPr>
            <a:r>
              <a:rPr lang="en-US" altLang="en-US" sz="3600" dirty="0" err="1" smtClean="0"/>
              <a:t>Penjelasan</a:t>
            </a:r>
            <a:r>
              <a:rPr lang="en-US" altLang="en-US" sz="3600" dirty="0" smtClean="0"/>
              <a:t> </a:t>
            </a:r>
            <a:r>
              <a:rPr lang="en-US" altLang="en-US" sz="3600" dirty="0" err="1"/>
              <a:t>bidang</a:t>
            </a:r>
            <a:r>
              <a:rPr lang="en-US" altLang="en-US" sz="3600" dirty="0"/>
              <a:t> </a:t>
            </a:r>
            <a:r>
              <a:rPr lang="en-US" altLang="en-US" sz="3600" dirty="0" err="1"/>
              <a:t>teknik</a:t>
            </a:r>
            <a:r>
              <a:rPr lang="en-US" altLang="en-US" sz="3600" dirty="0"/>
              <a:t> </a:t>
            </a:r>
            <a:r>
              <a:rPr lang="en-US" altLang="en-US" sz="3600" dirty="0" err="1"/>
              <a:t>invensi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secara</a:t>
            </a:r>
            <a:r>
              <a:rPr lang="en-US" altLang="en-US" sz="3600" dirty="0"/>
              <a:t> </a:t>
            </a:r>
            <a:r>
              <a:rPr lang="en-US" altLang="en-US" sz="3600" i="1" dirty="0" err="1"/>
              <a:t>singkat</a:t>
            </a:r>
            <a:r>
              <a:rPr lang="en-US" altLang="en-US" sz="3600" i="1" dirty="0"/>
              <a:t>,</a:t>
            </a:r>
            <a:r>
              <a:rPr lang="en-US" altLang="en-US" sz="3600" dirty="0"/>
              <a:t> </a:t>
            </a:r>
            <a:r>
              <a:rPr lang="en-US" altLang="en-US" sz="3600" dirty="0" err="1"/>
              <a:t>apakah</a:t>
            </a:r>
            <a:r>
              <a:rPr lang="en-US" altLang="en-US" sz="3600" dirty="0"/>
              <a:t> </a:t>
            </a:r>
            <a:r>
              <a:rPr lang="en-US" altLang="en-US" sz="3600" dirty="0" err="1"/>
              <a:t>suatu</a:t>
            </a:r>
            <a:r>
              <a:rPr lang="en-US" altLang="en-US" sz="3600" dirty="0"/>
              <a:t> </a:t>
            </a:r>
            <a:r>
              <a:rPr lang="en-US" altLang="en-US" sz="3600" i="1" dirty="0" err="1">
                <a:solidFill>
                  <a:srgbClr val="FF0000"/>
                </a:solidFill>
              </a:rPr>
              <a:t>alat</a:t>
            </a:r>
            <a:r>
              <a:rPr lang="en-US" altLang="en-US" sz="3600" i="1" dirty="0">
                <a:solidFill>
                  <a:srgbClr val="FF0000"/>
                </a:solidFill>
              </a:rPr>
              <a:t>/</a:t>
            </a:r>
            <a:r>
              <a:rPr lang="en-US" altLang="en-US" sz="3600" i="1" dirty="0" err="1">
                <a:solidFill>
                  <a:srgbClr val="FF0000"/>
                </a:solidFill>
              </a:rPr>
              <a:t>produk</a:t>
            </a:r>
            <a:r>
              <a:rPr lang="en-US" altLang="en-US" sz="3600" i="1" dirty="0"/>
              <a:t> </a:t>
            </a:r>
            <a:r>
              <a:rPr lang="en-US" altLang="en-US" sz="3600" i="1" dirty="0" err="1"/>
              <a:t>atau</a:t>
            </a:r>
            <a:r>
              <a:rPr lang="en-US" altLang="en-US" sz="3600" i="1" dirty="0"/>
              <a:t> </a:t>
            </a:r>
            <a:r>
              <a:rPr lang="en-US" altLang="en-US" sz="3600" i="1" dirty="0" err="1">
                <a:solidFill>
                  <a:srgbClr val="FF0000"/>
                </a:solidFill>
              </a:rPr>
              <a:t>metode</a:t>
            </a:r>
            <a:r>
              <a:rPr lang="en-US" altLang="en-US" sz="3600" i="1" dirty="0">
                <a:solidFill>
                  <a:srgbClr val="FF0000"/>
                </a:solidFill>
              </a:rPr>
              <a:t>/proses</a:t>
            </a:r>
            <a:r>
              <a:rPr lang="en-US" altLang="en-US" sz="3600" dirty="0"/>
              <a:t>, </a:t>
            </a:r>
            <a:r>
              <a:rPr lang="en-US" altLang="en-US" sz="3600" dirty="0" err="1"/>
              <a:t>atau</a:t>
            </a:r>
            <a:r>
              <a:rPr lang="en-US" altLang="en-US" sz="3600" dirty="0"/>
              <a:t> </a:t>
            </a:r>
            <a:r>
              <a:rPr lang="en-US" altLang="en-US" sz="3600" i="1" dirty="0" err="1">
                <a:solidFill>
                  <a:srgbClr val="FF0000"/>
                </a:solidFill>
              </a:rPr>
              <a:t>komposisi</a:t>
            </a:r>
            <a:r>
              <a:rPr lang="en-US" altLang="en-US" sz="3600" i="1" dirty="0">
                <a:solidFill>
                  <a:srgbClr val="FF0000"/>
                </a:solidFill>
              </a:rPr>
              <a:t> </a:t>
            </a:r>
            <a:r>
              <a:rPr lang="en-US" altLang="en-US" sz="3600" i="1" dirty="0" err="1">
                <a:solidFill>
                  <a:srgbClr val="FF0000"/>
                </a:solidFill>
              </a:rPr>
              <a:t>bahan</a:t>
            </a:r>
            <a:r>
              <a:rPr lang="en-US" altLang="en-US" sz="3600" i="1" dirty="0">
                <a:solidFill>
                  <a:srgbClr val="FF0000"/>
                </a:solidFill>
              </a:rPr>
              <a:t>, </a:t>
            </a:r>
            <a:r>
              <a:rPr lang="en-US" altLang="en-US" sz="3600" i="1" dirty="0" err="1">
                <a:solidFill>
                  <a:srgbClr val="FF0000"/>
                </a:solidFill>
              </a:rPr>
              <a:t>atau</a:t>
            </a:r>
            <a:r>
              <a:rPr lang="en-US" altLang="en-US" sz="3600" i="1" dirty="0">
                <a:solidFill>
                  <a:srgbClr val="FF0000"/>
                </a:solidFill>
              </a:rPr>
              <a:t> </a:t>
            </a:r>
            <a:r>
              <a:rPr lang="en-US" altLang="en-US" sz="3600" i="1" dirty="0" err="1">
                <a:solidFill>
                  <a:srgbClr val="FF0000"/>
                </a:solidFill>
              </a:rPr>
              <a:t>kombinasinya</a:t>
            </a:r>
            <a:r>
              <a:rPr lang="en-US" altLang="en-US" sz="3600" i="1" dirty="0">
                <a:solidFill>
                  <a:srgbClr val="FF0000"/>
                </a:solidFill>
              </a:rPr>
              <a:t> </a:t>
            </a:r>
            <a:r>
              <a:rPr lang="en-US" altLang="en-US" sz="3600" dirty="0" err="1"/>
              <a:t>dan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kekhususannya</a:t>
            </a:r>
            <a:r>
              <a:rPr lang="en-US" altLang="en-US" sz="3600" dirty="0"/>
              <a:t> </a:t>
            </a:r>
            <a:endParaRPr lang="en-US" altLang="en-US" sz="3600" i="1" dirty="0">
              <a:solidFill>
                <a:srgbClr val="FF0000"/>
              </a:solidFill>
            </a:endParaRPr>
          </a:p>
          <a:p>
            <a:pPr marL="279400" indent="-279400">
              <a:buFont typeface="Wingdings" panose="05000000000000000000" pitchFamily="2" charset="2"/>
              <a:buChar char="§"/>
            </a:pPr>
            <a:r>
              <a:rPr lang="en-US" altLang="en-US" sz="3600" dirty="0" err="1"/>
              <a:t>Contoh</a:t>
            </a:r>
            <a:r>
              <a:rPr lang="en-US" altLang="en-US" sz="3600" dirty="0"/>
              <a:t>: </a:t>
            </a:r>
            <a:r>
              <a:rPr lang="en-US" altLang="en-US" sz="3600" dirty="0" err="1"/>
              <a:t>Penemuan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ini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berhubungan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dengan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suatu</a:t>
            </a:r>
            <a:r>
              <a:rPr lang="en-US" altLang="en-US" sz="3600" dirty="0"/>
              <a:t> </a:t>
            </a:r>
            <a:r>
              <a:rPr lang="en-US" altLang="en-US" sz="3600" i="1" dirty="0" err="1"/>
              <a:t>alat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pembenam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pupuk</a:t>
            </a:r>
            <a:r>
              <a:rPr lang="en-US" altLang="en-US" sz="3600" dirty="0"/>
              <a:t> tablet. </a:t>
            </a:r>
            <a:r>
              <a:rPr lang="en-US" altLang="en-US" sz="3600" dirty="0" err="1"/>
              <a:t>Lebih</a:t>
            </a:r>
            <a:r>
              <a:rPr lang="en-US" altLang="en-US" sz="3600" dirty="0"/>
              <a:t> </a:t>
            </a:r>
            <a:r>
              <a:rPr lang="en-US" altLang="en-US" sz="3600" dirty="0" err="1"/>
              <a:t>khusus</a:t>
            </a:r>
            <a:r>
              <a:rPr lang="en-US" altLang="en-US" sz="3600" dirty="0"/>
              <a:t> ……..yang….</a:t>
            </a:r>
          </a:p>
          <a:p>
            <a:pPr>
              <a:spcBef>
                <a:spcPts val="600"/>
              </a:spcBef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Sentra KI - Universitas Muhammadiyah Malang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30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4400" b="1" dirty="0" smtClean="0"/>
              <a:t>III</a:t>
            </a:r>
            <a:r>
              <a:rPr lang="en-US" sz="4400" b="1" dirty="0"/>
              <a:t>.  </a:t>
            </a:r>
            <a:r>
              <a:rPr lang="en-US" sz="4400" b="1" dirty="0" err="1"/>
              <a:t>Latar</a:t>
            </a:r>
            <a:r>
              <a:rPr lang="en-US" sz="4400" b="1" dirty="0"/>
              <a:t> </a:t>
            </a:r>
            <a:r>
              <a:rPr lang="en-US" sz="4400" b="1" dirty="0" err="1"/>
              <a:t>Belakang</a:t>
            </a:r>
            <a:r>
              <a:rPr lang="en-US" sz="4400" b="1" dirty="0"/>
              <a:t> </a:t>
            </a:r>
            <a:r>
              <a:rPr lang="en-US" sz="4400" b="1" dirty="0" err="1"/>
              <a:t>Invensi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686800" cy="4525963"/>
          </a:xfrm>
        </p:spPr>
        <p:txBody>
          <a:bodyPr>
            <a:noAutofit/>
          </a:bodyPr>
          <a:lstStyle/>
          <a:p>
            <a:pPr marL="223838" indent="-223838">
              <a:buFont typeface="Wingdings" panose="05000000000000000000" pitchFamily="2" charset="2"/>
              <a:buChar char="§"/>
            </a:pPr>
            <a:r>
              <a:rPr lang="en-US" altLang="en-US" sz="3600" dirty="0" err="1" smtClean="0"/>
              <a:t>Latar</a:t>
            </a:r>
            <a:r>
              <a:rPr lang="en-US" altLang="en-US" sz="3600" dirty="0" smtClean="0"/>
              <a:t> </a:t>
            </a:r>
            <a:r>
              <a:rPr lang="en-US" altLang="en-US" sz="3600" dirty="0" err="1"/>
              <a:t>Belakang</a:t>
            </a:r>
            <a:r>
              <a:rPr lang="en-US" altLang="en-US" sz="3600" dirty="0"/>
              <a:t> </a:t>
            </a:r>
            <a:r>
              <a:rPr lang="en-US" altLang="en-US" sz="3600" dirty="0" err="1"/>
              <a:t>Masalah</a:t>
            </a:r>
            <a:r>
              <a:rPr lang="en-US" altLang="en-US" sz="3600" dirty="0"/>
              <a:t> (</a:t>
            </a:r>
            <a:r>
              <a:rPr lang="en-US" altLang="en-US" sz="3600" i="1" dirty="0"/>
              <a:t>technical problem</a:t>
            </a:r>
            <a:r>
              <a:rPr lang="en-US" altLang="en-US" sz="3600" dirty="0"/>
              <a:t>) </a:t>
            </a:r>
          </a:p>
          <a:p>
            <a:pPr marL="223838" indent="-223838">
              <a:buFont typeface="Wingdings" panose="05000000000000000000" pitchFamily="2" charset="2"/>
              <a:buChar char="§"/>
            </a:pPr>
            <a:r>
              <a:rPr lang="en-US" altLang="en-US" sz="3600" dirty="0" err="1"/>
              <a:t>Referensi</a:t>
            </a:r>
            <a:r>
              <a:rPr lang="en-US" altLang="en-US" sz="3600" dirty="0"/>
              <a:t> </a:t>
            </a:r>
            <a:r>
              <a:rPr lang="en-US" altLang="en-US" sz="3600" i="1" dirty="0"/>
              <a:t>prior art </a:t>
            </a:r>
            <a:r>
              <a:rPr lang="en-US" altLang="en-US" sz="3600" dirty="0" err="1"/>
              <a:t>atau</a:t>
            </a:r>
            <a:r>
              <a:rPr lang="en-US" altLang="en-US" sz="3600" dirty="0"/>
              <a:t> </a:t>
            </a:r>
            <a:r>
              <a:rPr lang="en-US" altLang="en-US" sz="3600" dirty="0" err="1" smtClean="0"/>
              <a:t>invensi</a:t>
            </a:r>
            <a:r>
              <a:rPr lang="en-US" altLang="en-US" sz="3600" dirty="0" smtClean="0"/>
              <a:t> </a:t>
            </a:r>
            <a:r>
              <a:rPr lang="en-US" altLang="en-US" sz="3600" dirty="0" err="1"/>
              <a:t>terdekat</a:t>
            </a:r>
            <a:r>
              <a:rPr lang="en-US" altLang="en-US" sz="3600" dirty="0"/>
              <a:t> </a:t>
            </a:r>
            <a:r>
              <a:rPr lang="en-US" altLang="en-US" sz="3600" dirty="0" err="1" smtClean="0"/>
              <a:t>dari</a:t>
            </a:r>
            <a:r>
              <a:rPr lang="en-US" altLang="en-US" sz="3600" dirty="0" smtClean="0"/>
              <a:t> </a:t>
            </a:r>
            <a:r>
              <a:rPr lang="en-US" altLang="en-US" sz="3600" dirty="0" err="1"/>
              <a:t>informasi</a:t>
            </a:r>
            <a:r>
              <a:rPr lang="en-US" altLang="en-US" sz="3600" dirty="0"/>
              <a:t> paten, </a:t>
            </a:r>
            <a:r>
              <a:rPr lang="en-US" altLang="en-US" sz="3600" dirty="0" err="1"/>
              <a:t>jurnal</a:t>
            </a:r>
            <a:r>
              <a:rPr lang="en-US" altLang="en-US" sz="3600" dirty="0"/>
              <a:t>, </a:t>
            </a:r>
            <a:r>
              <a:rPr lang="en-US" altLang="en-US" sz="3600" dirty="0" err="1"/>
              <a:t>produk</a:t>
            </a:r>
            <a:r>
              <a:rPr lang="en-US" altLang="en-US" sz="3600" dirty="0"/>
              <a:t> </a:t>
            </a:r>
            <a:r>
              <a:rPr lang="en-US" altLang="en-US" sz="3600" dirty="0" err="1"/>
              <a:t>dll</a:t>
            </a:r>
            <a:endParaRPr lang="en-US" altLang="en-US" sz="3600" dirty="0"/>
          </a:p>
          <a:p>
            <a:pPr marL="223838" indent="-223838">
              <a:buFont typeface="Wingdings" panose="05000000000000000000" pitchFamily="2" charset="2"/>
              <a:buChar char="§"/>
            </a:pPr>
            <a:r>
              <a:rPr lang="en-US" altLang="en-US" sz="3600" dirty="0" err="1"/>
              <a:t>Kelemahan</a:t>
            </a:r>
            <a:r>
              <a:rPr lang="en-US" altLang="en-US" sz="3600" dirty="0"/>
              <a:t>/</a:t>
            </a:r>
            <a:r>
              <a:rPr lang="en-US" altLang="en-US" sz="3600" dirty="0" err="1"/>
              <a:t>kekurangan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dari</a:t>
            </a:r>
            <a:r>
              <a:rPr lang="en-US" altLang="en-US" sz="3600" dirty="0"/>
              <a:t> prior art </a:t>
            </a:r>
          </a:p>
          <a:p>
            <a:pPr marL="223838" indent="-223838">
              <a:buFont typeface="Wingdings" panose="05000000000000000000" pitchFamily="2" charset="2"/>
              <a:buChar char="§"/>
            </a:pPr>
            <a:r>
              <a:rPr lang="en-US" altLang="en-US" sz="3600" dirty="0" err="1"/>
              <a:t>Tujuan</a:t>
            </a:r>
            <a:r>
              <a:rPr lang="en-US" altLang="en-US" sz="3600" dirty="0"/>
              <a:t>/</a:t>
            </a:r>
            <a:r>
              <a:rPr lang="en-US" altLang="en-US" sz="3600" dirty="0" err="1"/>
              <a:t>keunggulan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invensi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dlm</a:t>
            </a:r>
            <a:r>
              <a:rPr lang="en-US" altLang="en-US" sz="3600" dirty="0"/>
              <a:t> </a:t>
            </a:r>
            <a:r>
              <a:rPr lang="en-US" altLang="en-US" sz="3600" dirty="0" err="1"/>
              <a:t>mengatasi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masalah</a:t>
            </a:r>
            <a:r>
              <a:rPr lang="en-US" altLang="en-US" sz="3600" dirty="0"/>
              <a:t> </a:t>
            </a:r>
            <a:r>
              <a:rPr lang="en-US" altLang="en-US" sz="3600" dirty="0" err="1"/>
              <a:t>dan</a:t>
            </a:r>
            <a:r>
              <a:rPr lang="en-US" altLang="en-US" sz="3600" dirty="0"/>
              <a:t>/</a:t>
            </a:r>
            <a:r>
              <a:rPr lang="en-US" altLang="en-US" sz="3600" dirty="0" err="1"/>
              <a:t>atau</a:t>
            </a:r>
            <a:r>
              <a:rPr lang="en-US" altLang="en-US" sz="3600" dirty="0"/>
              <a:t> prior art</a:t>
            </a:r>
          </a:p>
          <a:p>
            <a:pPr>
              <a:spcBef>
                <a:spcPts val="600"/>
              </a:spcBef>
            </a:pPr>
            <a:endParaRPr lang="en-US" sz="3600" dirty="0"/>
          </a:p>
          <a:p>
            <a:pPr>
              <a:spcBef>
                <a:spcPts val="600"/>
              </a:spcBef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0777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4400" b="1" dirty="0"/>
              <a:t>IV.   </a:t>
            </a:r>
            <a:r>
              <a:rPr lang="en-US" sz="4400" b="1" dirty="0" err="1"/>
              <a:t>Ringkasan</a:t>
            </a:r>
            <a:r>
              <a:rPr lang="en-US" sz="4400" b="1" dirty="0"/>
              <a:t> </a:t>
            </a:r>
            <a:r>
              <a:rPr lang="en-US" sz="4400" b="1" dirty="0" err="1"/>
              <a:t>Invensi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36550" indent="-336550">
              <a:buFont typeface="Wingdings" panose="05000000000000000000" pitchFamily="2" charset="2"/>
              <a:buChar char="§"/>
            </a:pPr>
            <a:r>
              <a:rPr lang="en-US" altLang="en-US" sz="3600" dirty="0" err="1" smtClean="0">
                <a:latin typeface="Arial" panose="020B0604020202020204" pitchFamily="34" charset="0"/>
              </a:rPr>
              <a:t>Intisari</a:t>
            </a:r>
            <a:r>
              <a:rPr lang="en-US" altLang="en-US" sz="3600" dirty="0" smtClean="0">
                <a:latin typeface="Arial" panose="020B0604020202020204" pitchFamily="34" charset="0"/>
              </a:rPr>
              <a:t> </a:t>
            </a:r>
            <a:r>
              <a:rPr lang="en-US" altLang="en-US" sz="3600" dirty="0">
                <a:latin typeface="Arial" panose="020B0604020202020204" pitchFamily="34" charset="0"/>
              </a:rPr>
              <a:t>(</a:t>
            </a:r>
            <a:r>
              <a:rPr lang="en-US" altLang="en-US" sz="3600" dirty="0" err="1">
                <a:latin typeface="Arial" panose="020B0604020202020204" pitchFamily="34" charset="0"/>
              </a:rPr>
              <a:t>ringkasan</a:t>
            </a:r>
            <a:r>
              <a:rPr lang="en-US" altLang="en-US" sz="3600" dirty="0">
                <a:latin typeface="Arial" panose="020B0604020202020204" pitchFamily="34" charset="0"/>
              </a:rPr>
              <a:t>) </a:t>
            </a:r>
            <a:r>
              <a:rPr lang="en-US" altLang="en-US" sz="3600" dirty="0" err="1">
                <a:latin typeface="Arial" panose="020B0604020202020204" pitchFamily="34" charset="0"/>
              </a:rPr>
              <a:t>dari</a:t>
            </a:r>
            <a:r>
              <a:rPr lang="en-US" altLang="en-US" sz="3600" dirty="0">
                <a:latin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Arial" panose="020B0604020202020204" pitchFamily="34" charset="0"/>
              </a:rPr>
              <a:t>klaim-klaim</a:t>
            </a:r>
            <a:r>
              <a:rPr lang="en-US" altLang="en-US" sz="3600" dirty="0">
                <a:latin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Arial" panose="020B0604020202020204" pitchFamily="34" charset="0"/>
              </a:rPr>
              <a:t>utama</a:t>
            </a:r>
            <a:endParaRPr lang="en-US" altLang="en-US" sz="3600" dirty="0">
              <a:latin typeface="Arial" panose="020B0604020202020204" pitchFamily="34" charset="0"/>
            </a:endParaRPr>
          </a:p>
          <a:p>
            <a:pPr marL="336550" indent="-336550">
              <a:buFont typeface="Wingdings" panose="05000000000000000000" pitchFamily="2" charset="2"/>
              <a:buChar char="§"/>
            </a:pPr>
            <a:r>
              <a:rPr lang="en-US" altLang="en-US" sz="3600" dirty="0" err="1">
                <a:latin typeface="Arial" panose="020B0604020202020204" pitchFamily="34" charset="0"/>
              </a:rPr>
              <a:t>Uraian</a:t>
            </a:r>
            <a:r>
              <a:rPr lang="en-US" altLang="en-US" sz="3600" dirty="0">
                <a:latin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Arial" panose="020B0604020202020204" pitchFamily="34" charset="0"/>
              </a:rPr>
              <a:t>singkat</a:t>
            </a:r>
            <a:r>
              <a:rPr lang="en-US" altLang="en-US" sz="3600" dirty="0">
                <a:latin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Arial" panose="020B0604020202020204" pitchFamily="34" charset="0"/>
              </a:rPr>
              <a:t>tentang</a:t>
            </a:r>
            <a:r>
              <a:rPr lang="en-US" altLang="en-US" sz="3600" dirty="0">
                <a:latin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Arial" panose="020B0604020202020204" pitchFamily="34" charset="0"/>
              </a:rPr>
              <a:t>kelebihan</a:t>
            </a:r>
            <a:r>
              <a:rPr lang="en-US" altLang="en-US" sz="3600" dirty="0">
                <a:latin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Arial" panose="020B0604020202020204" pitchFamily="34" charset="0"/>
              </a:rPr>
              <a:t>atau</a:t>
            </a:r>
            <a:r>
              <a:rPr lang="en-US" altLang="en-US" sz="3600" dirty="0">
                <a:latin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Arial" panose="020B0604020202020204" pitchFamily="34" charset="0"/>
              </a:rPr>
              <a:t>keistimewaan</a:t>
            </a:r>
            <a:r>
              <a:rPr lang="en-US" altLang="en-US" sz="3600" dirty="0">
                <a:latin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Arial" panose="020B0604020202020204" pitchFamily="34" charset="0"/>
              </a:rPr>
              <a:t>fitur</a:t>
            </a:r>
            <a:r>
              <a:rPr lang="en-US" altLang="en-US" sz="3600" dirty="0">
                <a:latin typeface="Arial" panose="020B0604020202020204" pitchFamily="34" charset="0"/>
              </a:rPr>
              <a:t> (feature) yang </a:t>
            </a:r>
            <a:r>
              <a:rPr lang="en-US" altLang="en-US" sz="3600" dirty="0" err="1">
                <a:latin typeface="Arial" panose="020B0604020202020204" pitchFamily="34" charset="0"/>
              </a:rPr>
              <a:t>utama</a:t>
            </a:r>
            <a:r>
              <a:rPr lang="en-US" altLang="en-US" sz="3600" dirty="0">
                <a:latin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Arial" panose="020B0604020202020204" pitchFamily="34" charset="0"/>
              </a:rPr>
              <a:t>dari</a:t>
            </a:r>
            <a:r>
              <a:rPr lang="en-US" altLang="en-US" sz="3600" dirty="0">
                <a:latin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Arial" panose="020B0604020202020204" pitchFamily="34" charset="0"/>
              </a:rPr>
              <a:t>invensi</a:t>
            </a:r>
            <a:r>
              <a:rPr lang="en-US" altLang="en-US" sz="3600" dirty="0">
                <a:latin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Arial" panose="020B0604020202020204" pitchFamily="34" charset="0"/>
              </a:rPr>
              <a:t>dlm</a:t>
            </a:r>
            <a:r>
              <a:rPr lang="en-US" altLang="en-US" sz="3600" dirty="0">
                <a:latin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Arial" panose="020B0604020202020204" pitchFamily="34" charset="0"/>
              </a:rPr>
              <a:t>mengatasi</a:t>
            </a:r>
            <a:r>
              <a:rPr lang="en-US" altLang="en-US" sz="3600" dirty="0">
                <a:latin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Arial" panose="020B0604020202020204" pitchFamily="34" charset="0"/>
              </a:rPr>
              <a:t>masalah</a:t>
            </a:r>
            <a:r>
              <a:rPr lang="en-US" altLang="en-US" sz="3600" dirty="0">
                <a:latin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Arial" panose="020B0604020202020204" pitchFamily="34" charset="0"/>
              </a:rPr>
              <a:t>atau</a:t>
            </a:r>
            <a:r>
              <a:rPr lang="en-US" altLang="en-US" sz="3600" dirty="0">
                <a:latin typeface="Arial" panose="020B0604020202020204" pitchFamily="34" charset="0"/>
              </a:rPr>
              <a:t> prior art.</a:t>
            </a:r>
          </a:p>
          <a:p>
            <a:pPr marL="336550" indent="-336550">
              <a:buFont typeface="Wingdings" panose="05000000000000000000" pitchFamily="2" charset="2"/>
              <a:buChar char="§"/>
            </a:pPr>
            <a:r>
              <a:rPr lang="en-US" altLang="en-US" sz="3600" dirty="0" err="1" smtClean="0">
                <a:latin typeface="Arial" panose="020B0604020202020204" pitchFamily="34" charset="0"/>
              </a:rPr>
              <a:t>Bukan</a:t>
            </a:r>
            <a:r>
              <a:rPr lang="en-US" altLang="en-US" sz="3600" dirty="0" smtClean="0">
                <a:latin typeface="Arial" panose="020B0604020202020204" pitchFamily="34" charset="0"/>
              </a:rPr>
              <a:t> </a:t>
            </a:r>
            <a:r>
              <a:rPr lang="en-US" altLang="en-US" sz="3600" dirty="0" err="1" smtClean="0">
                <a:latin typeface="Arial" panose="020B0604020202020204" pitchFamily="34" charset="0"/>
              </a:rPr>
              <a:t>Pengungkapan</a:t>
            </a:r>
            <a:r>
              <a:rPr lang="en-US" altLang="en-US" sz="3600" dirty="0" smtClean="0">
                <a:latin typeface="Arial" panose="020B0604020202020204" pitchFamily="34" charset="0"/>
              </a:rPr>
              <a:t> </a:t>
            </a:r>
            <a:r>
              <a:rPr lang="en-US" altLang="en-US" sz="3600" dirty="0" err="1" smtClean="0">
                <a:latin typeface="Arial" panose="020B0604020202020204" pitchFamily="34" charset="0"/>
              </a:rPr>
              <a:t>secara</a:t>
            </a:r>
            <a:r>
              <a:rPr lang="en-US" altLang="en-US" sz="3600" dirty="0" smtClean="0">
                <a:latin typeface="Arial" panose="020B0604020202020204" pitchFamily="34" charset="0"/>
              </a:rPr>
              <a:t> detail.</a:t>
            </a:r>
            <a:endParaRPr lang="en-US" sz="3600" dirty="0"/>
          </a:p>
          <a:p>
            <a:pPr>
              <a:spcBef>
                <a:spcPts val="600"/>
              </a:spcBef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Sentra KI - Universitas Muhammadiyah Malang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59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MM OM FA PUTIH">
  <a:themeElements>
    <a:clrScheme name="Custom 1">
      <a:dk1>
        <a:srgbClr val="002060"/>
      </a:dk1>
      <a:lt1>
        <a:srgbClr val="FFFFFF"/>
      </a:lt1>
      <a:dk2>
        <a:srgbClr val="C00000"/>
      </a:dk2>
      <a:lt2>
        <a:srgbClr val="FBEEC9"/>
      </a:lt2>
      <a:accent1>
        <a:srgbClr val="FF0000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UMM  fa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UMM OM FA PUTIH</Template>
  <TotalTime>2164</TotalTime>
  <Words>603</Words>
  <Application>Microsoft Office PowerPoint</Application>
  <PresentationFormat>On-screen Show (4:3)</PresentationFormat>
  <Paragraphs>91</Paragraphs>
  <Slides>16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Calibri</vt:lpstr>
      <vt:lpstr>Courier New</vt:lpstr>
      <vt:lpstr>Franklin Gothic Book</vt:lpstr>
      <vt:lpstr>Franklin Gothic Medium</vt:lpstr>
      <vt:lpstr>NimbusMonL</vt:lpstr>
      <vt:lpstr>Tahoma</vt:lpstr>
      <vt:lpstr>Wingdings</vt:lpstr>
      <vt:lpstr>Wingdings 2</vt:lpstr>
      <vt:lpstr>UMM OM FA PUTIH</vt:lpstr>
      <vt:lpstr>5. DRAFTING  PATEN berbagi dengan SAHABAT UNESA</vt:lpstr>
      <vt:lpstr>PENDAFTARAN PATEN</vt:lpstr>
      <vt:lpstr>APAKAH DOKUMEN/ DESKRIPSI PATEN ITU?</vt:lpstr>
      <vt:lpstr>Syarat Invensi bisa di patenkan </vt:lpstr>
      <vt:lpstr>DESKRIPSI PATEN INDONESIA</vt:lpstr>
      <vt:lpstr>I.    Judul </vt:lpstr>
      <vt:lpstr>II.  Bidang Teknik nvensi</vt:lpstr>
      <vt:lpstr>III.  Latar Belakang Invensi</vt:lpstr>
      <vt:lpstr>IV.   Ringkasan Invensi</vt:lpstr>
      <vt:lpstr>V. Uraian Singkat Gambar</vt:lpstr>
      <vt:lpstr>VI.   Uraian Lengkap Invensi</vt:lpstr>
      <vt:lpstr>VII.  Klaim</vt:lpstr>
      <vt:lpstr>KOMPOSISI FARMASI YANG MENGANDUNG EKSTRAK DAUN JOMBANG DAN PENGGUNAANNYA UNTUK MENGOBATI KANKER PAYUDARA: DP000035523 </vt:lpstr>
      <vt:lpstr>KOMPOSISI FARMASI YANG MENGANDUNG EKSTRAK DAUN JOMBANG DAN PENGGUNAANNYA UNTUK MENGOBATI KANKER PAYUDARA</vt:lpstr>
      <vt:lpstr>VIII. Abstrak</vt:lpstr>
      <vt:lpstr>Terima Kasih 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Infokom</dc:creator>
  <cp:lastModifiedBy>Windows User</cp:lastModifiedBy>
  <cp:revision>247</cp:revision>
  <dcterms:created xsi:type="dcterms:W3CDTF">2011-06-09T13:58:37Z</dcterms:created>
  <dcterms:modified xsi:type="dcterms:W3CDTF">2019-07-18T06:51:50Z</dcterms:modified>
</cp:coreProperties>
</file>